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F13B"/>
    <a:srgbClr val="1984CC"/>
    <a:srgbClr val="03136A"/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23" autoAdjust="0"/>
    <p:restoredTop sz="95596" autoAdjust="0"/>
  </p:normalViewPr>
  <p:slideViewPr>
    <p:cSldViewPr>
      <p:cViewPr varScale="1">
        <p:scale>
          <a:sx n="64" d="100"/>
          <a:sy n="6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997AD2-398F-4557-B1A0-A2B7E24338D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80388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2C1E0-5649-4A16-8ADC-DA733CEF9096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3018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7A1BC-E845-4B71-9691-D42F07DE62DD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6305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FED58-BDD7-4476-A10D-98F651C025AF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9130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74676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74676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98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2171700" cy="5440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362700" cy="5440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11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1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557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550" y="1524000"/>
            <a:ext cx="35814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05350" y="1524000"/>
            <a:ext cx="35814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3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87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16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07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3148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7415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74638"/>
            <a:ext cx="86868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5240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f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f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fif"/><Relationship Id="rId3" Type="http://schemas.openxmlformats.org/officeDocument/2006/relationships/image" Target="../media/image5.jpeg"/><Relationship Id="rId7" Type="http://schemas.openxmlformats.org/officeDocument/2006/relationships/hyperlink" Target="https://uk.wikipedia.org/wiki/%D0%93%D0%B0%D0%BD%D0%B7%D0%B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1%D0%B0%D0%BB%D1%82%D1%96%D0%B9%D1%81%D1%8C%D0%BA%D0%B5_%D0%BC%D0%BE%D1%80%D0%B5" TargetMode="External"/><Relationship Id="rId11" Type="http://schemas.openxmlformats.org/officeDocument/2006/relationships/image" Target="../media/image9.jfif"/><Relationship Id="rId5" Type="http://schemas.openxmlformats.org/officeDocument/2006/relationships/hyperlink" Target="https://uk.wikipedia.org/wiki/%D0%A0%D0%B8%D0%B7%D1%8C%D0%BA%D0%B0_%D0%B7%D0%B0%D1%82%D0%BE%D0%BA%D0%B0" TargetMode="External"/><Relationship Id="rId10" Type="http://schemas.openxmlformats.org/officeDocument/2006/relationships/image" Target="../media/image8.jfif"/><Relationship Id="rId4" Type="http://schemas.openxmlformats.org/officeDocument/2006/relationships/hyperlink" Target="https://uk.wikipedia.org/wiki/%D0%9B%D0%B0%D1%82%D0%B2%D1%96%D1%8F" TargetMode="External"/><Relationship Id="rId9" Type="http://schemas.openxmlformats.org/officeDocument/2006/relationships/image" Target="../media/image7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f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2450" y="2780928"/>
            <a:ext cx="7467600" cy="133387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3200" b="1" dirty="0" err="1">
                <a:solidFill>
                  <a:srgbClr val="D3F13B"/>
                </a:solidFill>
              </a:rPr>
              <a:t>Латвійська</a:t>
            </a:r>
            <a:r>
              <a:rPr lang="ru-RU" sz="3200" b="1" dirty="0">
                <a:solidFill>
                  <a:srgbClr val="D3F13B"/>
                </a:solidFill>
              </a:rPr>
              <a:t> </a:t>
            </a:r>
            <a:r>
              <a:rPr lang="ru-RU" sz="3200" b="1" dirty="0" err="1">
                <a:solidFill>
                  <a:srgbClr val="D3F13B"/>
                </a:solidFill>
              </a:rPr>
              <a:t>Республіка</a:t>
            </a:r>
            <a:r>
              <a:rPr lang="ru-RU" sz="3200" dirty="0" smtClean="0">
                <a:solidFill>
                  <a:srgbClr val="D3F13B"/>
                </a:solidFill>
              </a:rPr>
              <a:t/>
            </a:r>
            <a:br>
              <a:rPr lang="ru-RU" sz="3200" dirty="0" smtClean="0">
                <a:solidFill>
                  <a:srgbClr val="D3F13B"/>
                </a:solidFill>
              </a:rPr>
            </a:br>
            <a:r>
              <a:rPr lang="en-US" sz="3200" b="1" i="1" dirty="0" err="1">
                <a:solidFill>
                  <a:srgbClr val="D3F13B"/>
                </a:solidFill>
              </a:rPr>
              <a:t>Latvijas</a:t>
            </a:r>
            <a:r>
              <a:rPr lang="en-US" sz="3200" b="1" i="1" dirty="0">
                <a:solidFill>
                  <a:srgbClr val="D3F13B"/>
                </a:solidFill>
              </a:rPr>
              <a:t> </a:t>
            </a:r>
            <a:r>
              <a:rPr lang="en-US" sz="3200" b="1" i="1" dirty="0" err="1">
                <a:solidFill>
                  <a:srgbClr val="D3F13B"/>
                </a:solidFill>
              </a:rPr>
              <a:t>Republika</a:t>
            </a:r>
            <a:endParaRPr lang="en-US" altLang="ru-RU" sz="3200" dirty="0">
              <a:solidFill>
                <a:srgbClr val="D3F13B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7467600" cy="1751856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uk-UA" altLang="ru-RU" sz="7200" dirty="0" smtClean="0"/>
              <a:t>   </a:t>
            </a:r>
            <a:r>
              <a:rPr lang="uk-UA" altLang="ru-RU" sz="7200" dirty="0" smtClean="0">
                <a:solidFill>
                  <a:srgbClr val="FFFF00"/>
                </a:solidFill>
              </a:rPr>
              <a:t>Латвія</a:t>
            </a:r>
            <a:endParaRPr lang="en-US" altLang="ru-RU" sz="7200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5589240"/>
            <a:ext cx="5631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КЗ «Академічний ліцей №15»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Кам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  <a:r>
              <a:rPr lang="uk-UA" dirty="0" err="1" smtClean="0">
                <a:solidFill>
                  <a:schemeClr val="bg1"/>
                </a:solidFill>
              </a:rPr>
              <a:t>янської</a:t>
            </a:r>
            <a:r>
              <a:rPr lang="uk-UA" dirty="0" smtClean="0">
                <a:solidFill>
                  <a:schemeClr val="bg1"/>
                </a:solidFill>
              </a:rPr>
              <a:t> міської ради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188640"/>
            <a:ext cx="8686800" cy="859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315200" cy="5472608"/>
          </a:xfrm>
        </p:spPr>
        <p:txBody>
          <a:bodyPr/>
          <a:lstStyle/>
          <a:p>
            <a:r>
              <a:rPr lang="ru-RU" sz="2000" dirty="0" smtClean="0"/>
              <a:t>Відносини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Україною</a:t>
            </a:r>
            <a:r>
              <a:rPr lang="ru-RU" sz="2000" dirty="0" smtClean="0"/>
              <a:t> та </a:t>
            </a:r>
            <a:r>
              <a:rPr lang="ru-RU" sz="2000" dirty="0" err="1" smtClean="0"/>
              <a:t>Латвією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сьогодні</a:t>
            </a:r>
            <a:r>
              <a:rPr lang="ru-RU" sz="2000" dirty="0" smtClean="0"/>
              <a:t> у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гарному </a:t>
            </a:r>
            <a:r>
              <a:rPr lang="ru-RU" sz="2000" dirty="0" err="1" smtClean="0"/>
              <a:t>стані</a:t>
            </a:r>
            <a:r>
              <a:rPr lang="ru-RU" sz="2000" dirty="0" smtClean="0"/>
              <a:t>.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продовжується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тісна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політична</a:t>
            </a:r>
            <a:r>
              <a:rPr lang="ru-RU" sz="2000" dirty="0" smtClean="0"/>
              <a:t>, </a:t>
            </a:r>
            <a:r>
              <a:rPr lang="ru-RU" sz="2000" dirty="0" err="1" smtClean="0"/>
              <a:t>економічна</a:t>
            </a:r>
            <a:r>
              <a:rPr lang="ru-RU" sz="2000" dirty="0" smtClean="0"/>
              <a:t> і культурна </a:t>
            </a:r>
            <a:r>
              <a:rPr lang="ru-RU" sz="2000" dirty="0" err="1" smtClean="0"/>
              <a:t>співпраця</a:t>
            </a:r>
            <a:r>
              <a:rPr lang="ru-RU" sz="2000" dirty="0" smtClean="0"/>
              <a:t>. «</a:t>
            </a:r>
            <a:r>
              <a:rPr lang="ru-RU" sz="2000" dirty="0" err="1" smtClean="0"/>
              <a:t>Латвія</a:t>
            </a:r>
            <a:r>
              <a:rPr lang="ru-RU" sz="2000" dirty="0" smtClean="0"/>
              <a:t> є одним </a:t>
            </a:r>
            <a:r>
              <a:rPr lang="ru-RU" sz="2000" dirty="0" err="1" smtClean="0"/>
              <a:t>із</a:t>
            </a:r>
            <a:r>
              <a:rPr lang="ru-RU" sz="2000" dirty="0" smtClean="0"/>
              <a:t> наших </a:t>
            </a:r>
            <a:r>
              <a:rPr lang="ru-RU" sz="2000" dirty="0" err="1" smtClean="0"/>
              <a:t>найближчих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партнерів</a:t>
            </a:r>
            <a:r>
              <a:rPr lang="ru-RU" sz="2000" dirty="0" smtClean="0"/>
              <a:t> у ЄС,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тому,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ми </a:t>
            </a:r>
            <a:r>
              <a:rPr lang="ru-RU" sz="2000" dirty="0" err="1" smtClean="0"/>
              <a:t>маємо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історичні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зв’язки</a:t>
            </a:r>
            <a:r>
              <a:rPr lang="ru-RU" sz="2000" dirty="0" smtClean="0"/>
              <a:t> і </a:t>
            </a:r>
            <a:r>
              <a:rPr lang="ru-RU" sz="2000" dirty="0" err="1" smtClean="0"/>
              <a:t>тісно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співпрацюємо</a:t>
            </a:r>
            <a:r>
              <a:rPr lang="ru-RU" sz="2000" dirty="0" smtClean="0"/>
              <a:t> зараз, але й тому,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ця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країна</a:t>
            </a:r>
            <a:r>
              <a:rPr lang="ru-RU" sz="2000" dirty="0" smtClean="0"/>
              <a:t>, як </a:t>
            </a:r>
            <a:r>
              <a:rPr lang="ru-RU" sz="2000" dirty="0" err="1" smtClean="0"/>
              <a:t>ніяка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інша</a:t>
            </a:r>
            <a:r>
              <a:rPr lang="ru-RU" sz="2000" dirty="0" smtClean="0"/>
              <a:t> у </a:t>
            </a:r>
            <a:r>
              <a:rPr lang="ru-RU" sz="2000" dirty="0" err="1" smtClean="0"/>
              <a:t>Західній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Європі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розуміє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зараз </a:t>
            </a:r>
            <a:r>
              <a:rPr lang="ru-RU" sz="2000" dirty="0" err="1" smtClean="0"/>
              <a:t>переживає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Україна</a:t>
            </a:r>
            <a:r>
              <a:rPr lang="ru-RU" sz="2000" dirty="0" smtClean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45556"/>
            <a:ext cx="3168352" cy="25317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963" y="2956345"/>
            <a:ext cx="2705100" cy="16859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489" y="5077171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 algn="ctr"/>
            <a:r>
              <a:rPr lang="uk-UA" sz="5400" dirty="0" smtClean="0"/>
              <a:t>Дякуємо за увагу!!!</a:t>
            </a:r>
          </a:p>
        </p:txBody>
      </p:sp>
    </p:spTree>
    <p:extLst>
      <p:ext uri="{BB962C8B-B14F-4D97-AF65-F5344CB8AC3E}">
        <p14:creationId xmlns:p14="http://schemas.microsoft.com/office/powerpoint/2010/main" val="3657547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4000" dirty="0" smtClean="0"/>
              <a:t>Географічне положення</a:t>
            </a:r>
            <a:endParaRPr lang="ru-RU" altLang="ru-RU" sz="40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7315200" cy="41910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ru-RU" sz="1800" dirty="0"/>
          </a:p>
          <a:p>
            <a:pPr>
              <a:lnSpc>
                <a:spcPct val="80000"/>
              </a:lnSpc>
            </a:pPr>
            <a:endParaRPr lang="ru-RU" altLang="ru-RU" sz="1800" dirty="0"/>
          </a:p>
          <a:p>
            <a:pPr>
              <a:lnSpc>
                <a:spcPct val="80000"/>
              </a:lnSpc>
            </a:pPr>
            <a:endParaRPr lang="ru-RU" altLang="ru-RU" sz="1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24" y="3746771"/>
            <a:ext cx="4506838" cy="311978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754" y="3609218"/>
            <a:ext cx="3600400" cy="31708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196752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Латвія – це 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держава у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Балтійському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регіоні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Північної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Європи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З часу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незалежності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Латвію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називають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однією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з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країн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Балтії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Межує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з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Естонією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півночі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Литвою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півдні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Росією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сході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Білоруссю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південному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сході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і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розділяє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морський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кордон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зі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Швецією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заході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76872"/>
            <a:ext cx="6934200" cy="397152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ko-KR" sz="1800" dirty="0">
              <a:solidFill>
                <a:schemeClr val="tx1"/>
              </a:solidFill>
              <a:latin typeface="Verdana" panose="020B0604030504040204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ru-RU" sz="1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3344" y="836712"/>
            <a:ext cx="7390656" cy="715962"/>
          </a:xfrm>
          <a:solidFill>
            <a:schemeClr val="bg1"/>
          </a:solidFill>
        </p:spPr>
        <p:txBody>
          <a:bodyPr/>
          <a:lstStyle/>
          <a:p>
            <a:r>
              <a:rPr lang="ru-RU" sz="1800" b="1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Ри́га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lgerian" panose="04020705040A02060702" pitchFamily="82" charset="0"/>
              </a:rPr>
              <a:t> — </a:t>
            </a:r>
            <a:r>
              <a:rPr lang="ru-RU" sz="1800" b="0" i="0" u="none" strike="noStrike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столиця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1800" b="0" i="0" u="none" strike="noStrike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4" tooltip="Латвія"/>
              </a:rPr>
              <a:t>Латвії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Найбільший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політичний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економічний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культурний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центр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країни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Розташоване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березі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1800" b="0" i="0" u="none" strike="noStrike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5" tooltip="Ризька затока"/>
              </a:rPr>
              <a:t>Ризької</a:t>
            </a:r>
            <a:r>
              <a:rPr lang="ru-RU" sz="1800" b="0" i="0" u="none" strike="noStrike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5" tooltip="Ризька затока"/>
              </a:rPr>
              <a:t> затоки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1800" b="0" i="0" u="none" strike="noStrike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6" tooltip="Балтійське море"/>
              </a:rPr>
              <a:t>Балтійського</a:t>
            </a:r>
            <a:r>
              <a:rPr lang="ru-RU" sz="1800" b="0" i="0" u="none" strike="noStrike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6" tooltip="Балтійське море"/>
              </a:rPr>
              <a:t> моря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Найбільше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місто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1800" b="0" i="0" u="none" strike="noStrike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Балтики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Населення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становить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близько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690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тисяч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осіб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—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третина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всього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населення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Латвійської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республіки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Засноване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хрестоносцями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1800" b="0" i="0" u="none" strike="noStrike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1201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року. Один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членів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1800" b="0" i="0" u="none" strike="noStrike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7" tooltip="Ганза"/>
              </a:rPr>
              <a:t>Ганзейської</a:t>
            </a:r>
            <a:r>
              <a:rPr lang="ru-RU" sz="1800" b="0" i="0" u="none" strike="noStrike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7" tooltip="Ганза"/>
              </a:rPr>
              <a:t> </a:t>
            </a:r>
            <a:r>
              <a:rPr lang="ru-RU" sz="1800" b="0" i="0" u="none" strike="noStrike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7" tooltip="Ганза"/>
              </a:rPr>
              <a:t>ліги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Історичний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центр </a:t>
            </a:r>
            <a:r>
              <a:rPr lang="ru-RU" sz="1800" b="0" i="0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міста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є </a:t>
            </a:r>
            <a:r>
              <a:rPr lang="ru-RU" sz="1800" b="0" i="0" u="none" strike="noStrike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Світовою</a:t>
            </a:r>
            <a:r>
              <a:rPr lang="ru-RU" sz="1800" b="0" i="0" u="none" strike="noStrike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спадщиною</a:t>
            </a:r>
            <a:r>
              <a:rPr lang="ru-RU" sz="1800" b="0" i="0" u="none" strike="noStrike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ЮНЕСКО</a:t>
            </a:r>
            <a:r>
              <a:rPr lang="ru-RU" sz="1800" b="0" i="0" dirty="0" smtClean="0">
                <a:solidFill>
                  <a:schemeClr val="tx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44" y="2262014"/>
            <a:ext cx="3034680" cy="224710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995" y="2132856"/>
            <a:ext cx="3127251" cy="29584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911" y="4869160"/>
            <a:ext cx="2619375" cy="17430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87" y="4919563"/>
            <a:ext cx="2867794" cy="176212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Офіційна мова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524000"/>
            <a:ext cx="7315200" cy="4569296"/>
          </a:xfrm>
        </p:spPr>
        <p:txBody>
          <a:bodyPr/>
          <a:lstStyle/>
          <a:p>
            <a:r>
              <a:rPr lang="ru-RU" sz="2000" dirty="0"/>
              <a:t>У </a:t>
            </a:r>
            <a:r>
              <a:rPr lang="ru-RU" sz="2000" dirty="0" err="1"/>
              <a:t>Латвійській</a:t>
            </a:r>
            <a:r>
              <a:rPr lang="ru-RU" sz="2000" dirty="0"/>
              <a:t> </a:t>
            </a:r>
            <a:r>
              <a:rPr lang="ru-RU" sz="2000" dirty="0" err="1"/>
              <a:t>Республіці</a:t>
            </a:r>
            <a:r>
              <a:rPr lang="ru-RU" sz="2000" dirty="0"/>
              <a:t> </a:t>
            </a:r>
            <a:r>
              <a:rPr lang="ru-RU" sz="2000" dirty="0" err="1"/>
              <a:t>близько</a:t>
            </a:r>
            <a:r>
              <a:rPr lang="ru-RU" sz="2000" dirty="0"/>
              <a:t> 1,7 млн </a:t>
            </a:r>
            <a:r>
              <a:rPr lang="ru-RU" sz="2000" dirty="0" err="1"/>
              <a:t>жителів</a:t>
            </a:r>
            <a:r>
              <a:rPr lang="ru-RU" sz="2000" dirty="0"/>
              <a:t> </a:t>
            </a:r>
            <a:r>
              <a:rPr lang="ru-RU" sz="2000" dirty="0" err="1"/>
              <a:t>говорять</a:t>
            </a:r>
            <a:r>
              <a:rPr lang="ru-RU" sz="2000" dirty="0"/>
              <a:t> </a:t>
            </a:r>
            <a:r>
              <a:rPr lang="ru-RU" sz="2000" dirty="0" err="1"/>
              <a:t>латиською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один з </a:t>
            </a:r>
            <a:r>
              <a:rPr lang="ru-RU" sz="2000" dirty="0" err="1"/>
              <a:t>декількох</a:t>
            </a:r>
            <a:r>
              <a:rPr lang="ru-RU" sz="2000" dirty="0"/>
              <a:t> </a:t>
            </a:r>
            <a:r>
              <a:rPr lang="ru-RU" sz="2000" dirty="0" err="1"/>
              <a:t>східнобалтійських</a:t>
            </a:r>
            <a:r>
              <a:rPr lang="ru-RU" sz="2000" dirty="0"/>
              <a:t> </a:t>
            </a:r>
            <a:r>
              <a:rPr lang="ru-RU" sz="2000" dirty="0" err="1"/>
              <a:t>діалектів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зберігся</a:t>
            </a:r>
            <a:r>
              <a:rPr lang="ru-RU" sz="2000" dirty="0"/>
              <a:t> до наших </a:t>
            </a:r>
            <a:r>
              <a:rPr lang="ru-RU" sz="2000" dirty="0" err="1"/>
              <a:t>днів</a:t>
            </a:r>
            <a:r>
              <a:rPr lang="ru-RU" sz="2000" dirty="0"/>
              <a:t> і </a:t>
            </a:r>
            <a:r>
              <a:rPr lang="ru-RU" sz="2000" dirty="0" err="1"/>
              <a:t>відноситься</a:t>
            </a:r>
            <a:r>
              <a:rPr lang="ru-RU" sz="2000" dirty="0"/>
              <a:t> до </a:t>
            </a:r>
            <a:r>
              <a:rPr lang="ru-RU" sz="2000" dirty="0" err="1"/>
              <a:t>найстаріших</a:t>
            </a:r>
            <a:r>
              <a:rPr lang="ru-RU" sz="2000" dirty="0"/>
              <a:t> </a:t>
            </a:r>
            <a:r>
              <a:rPr lang="ru-RU" sz="2000" dirty="0" err="1"/>
              <a:t>європейських</a:t>
            </a:r>
            <a:r>
              <a:rPr lang="ru-RU" sz="2000" dirty="0"/>
              <a:t> </a:t>
            </a:r>
            <a:r>
              <a:rPr lang="ru-RU" sz="2000" dirty="0" err="1"/>
              <a:t>мов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Латиська</a:t>
            </a:r>
            <a:r>
              <a:rPr lang="ru-RU" sz="2000" dirty="0"/>
              <a:t> 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державна</a:t>
            </a:r>
            <a:r>
              <a:rPr lang="ru-RU" sz="2000" dirty="0"/>
              <a:t> </a:t>
            </a:r>
            <a:r>
              <a:rPr lang="ru-RU" sz="2000" dirty="0" err="1"/>
              <a:t>мова</a:t>
            </a:r>
            <a:r>
              <a:rPr lang="ru-RU" sz="2000" dirty="0"/>
              <a:t> в </a:t>
            </a:r>
            <a:r>
              <a:rPr lang="ru-RU" sz="2000" dirty="0" err="1"/>
              <a:t>Латвії</a:t>
            </a:r>
            <a:r>
              <a:rPr lang="ru-RU" sz="2000" dirty="0"/>
              <a:t>. Вона представлена </a:t>
            </a:r>
            <a:r>
              <a:rPr lang="ru-RU" sz="2000" dirty="0" err="1"/>
              <a:t>трьома</a:t>
            </a:r>
            <a:r>
              <a:rPr lang="ru-RU" sz="2000" dirty="0"/>
              <a:t> </a:t>
            </a:r>
            <a:r>
              <a:rPr lang="ru-RU" sz="2000" dirty="0" err="1"/>
              <a:t>діалектами</a:t>
            </a:r>
            <a:r>
              <a:rPr lang="ru-RU" sz="2000" dirty="0"/>
              <a:t>: </a:t>
            </a:r>
            <a:r>
              <a:rPr lang="ru-RU" sz="2000" dirty="0" err="1"/>
              <a:t>ливонським</a:t>
            </a:r>
            <a:r>
              <a:rPr lang="ru-RU" sz="2000" dirty="0"/>
              <a:t>, </a:t>
            </a:r>
            <a:r>
              <a:rPr lang="ru-RU" sz="2000" dirty="0" err="1"/>
              <a:t>верхнелатишскім</a:t>
            </a:r>
            <a:r>
              <a:rPr lang="ru-RU" sz="2000" dirty="0"/>
              <a:t> і </a:t>
            </a:r>
            <a:r>
              <a:rPr lang="ru-RU" sz="2000" dirty="0" err="1"/>
              <a:t>среднелатишскім</a:t>
            </a:r>
            <a:r>
              <a:rPr lang="ru-RU" sz="2000" dirty="0"/>
              <a:t>. </a:t>
            </a:r>
            <a:r>
              <a:rPr lang="ru-RU" sz="2000" dirty="0" err="1"/>
              <a:t>Останній</a:t>
            </a:r>
            <a:r>
              <a:rPr lang="ru-RU" sz="2000" dirty="0"/>
              <a:t> </a:t>
            </a:r>
            <a:r>
              <a:rPr lang="ru-RU" sz="2000" dirty="0" err="1"/>
              <a:t>ліг</a:t>
            </a:r>
            <a:r>
              <a:rPr lang="ru-RU" sz="2000" dirty="0"/>
              <a:t> в основу </a:t>
            </a:r>
            <a:r>
              <a:rPr lang="ru-RU" sz="2000" dirty="0" err="1"/>
              <a:t>сучасної</a:t>
            </a:r>
            <a:r>
              <a:rPr lang="ru-RU" sz="2000" dirty="0"/>
              <a:t> </a:t>
            </a:r>
            <a:r>
              <a:rPr lang="ru-RU" sz="2000" dirty="0" err="1"/>
              <a:t>літературної</a:t>
            </a:r>
            <a:r>
              <a:rPr lang="ru-RU" sz="2000" dirty="0"/>
              <a:t> </a:t>
            </a:r>
            <a:r>
              <a:rPr lang="ru-RU" sz="2000" dirty="0" err="1"/>
              <a:t>латиської</a:t>
            </a:r>
            <a:r>
              <a:rPr lang="ru-RU" sz="2000" dirty="0"/>
              <a:t> </a:t>
            </a:r>
            <a:r>
              <a:rPr lang="ru-RU" sz="2000" dirty="0" err="1"/>
              <a:t>мови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Говорячи</a:t>
            </a:r>
            <a:r>
              <a:rPr lang="ru-RU" sz="2000" dirty="0"/>
              <a:t> про те, яка </a:t>
            </a:r>
            <a:r>
              <a:rPr lang="ru-RU" sz="2000" dirty="0" err="1"/>
              <a:t>мова</a:t>
            </a:r>
            <a:r>
              <a:rPr lang="ru-RU" sz="2000" dirty="0"/>
              <a:t> є </a:t>
            </a:r>
            <a:r>
              <a:rPr lang="ru-RU" sz="2000" dirty="0" err="1"/>
              <a:t>офіційною</a:t>
            </a:r>
            <a:r>
              <a:rPr lang="ru-RU" sz="2000" dirty="0"/>
              <a:t> в </a:t>
            </a:r>
            <a:r>
              <a:rPr lang="ru-RU" sz="2000" dirty="0" err="1"/>
              <a:t>Ризі</a:t>
            </a:r>
            <a:r>
              <a:rPr lang="ru-RU" sz="2000" dirty="0"/>
              <a:t>,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зазначити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, </a:t>
            </a:r>
            <a:r>
              <a:rPr lang="ru-RU" sz="2000" dirty="0" err="1"/>
              <a:t>безумовно</a:t>
            </a:r>
            <a:r>
              <a:rPr lang="ru-RU" sz="2000" dirty="0"/>
              <a:t>,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латиська</a:t>
            </a:r>
            <a:r>
              <a:rPr lang="ru-RU" sz="2000" dirty="0"/>
              <a:t>.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приблизно</a:t>
            </a:r>
            <a:r>
              <a:rPr lang="ru-RU" sz="2000" dirty="0"/>
              <a:t> для 150 </a:t>
            </a:r>
            <a:r>
              <a:rPr lang="ru-RU" sz="2000" dirty="0" err="1"/>
              <a:t>тисяч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живуть</a:t>
            </a:r>
            <a:r>
              <a:rPr lang="ru-RU" sz="2000" dirty="0"/>
              <a:t> в тому </a:t>
            </a:r>
            <a:r>
              <a:rPr lang="ru-RU" sz="2000" dirty="0" err="1"/>
              <a:t>числі</a:t>
            </a:r>
            <a:r>
              <a:rPr lang="ru-RU" sz="2000" dirty="0"/>
              <a:t> в </a:t>
            </a:r>
            <a:r>
              <a:rPr lang="ru-RU" sz="2000" dirty="0" err="1"/>
              <a:t>Ризі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Латгалі</a:t>
            </a:r>
            <a:r>
              <a:rPr lang="ru-RU" sz="2000" dirty="0"/>
              <a:t>, </a:t>
            </a:r>
            <a:r>
              <a:rPr lang="ru-RU" sz="2000" dirty="0" err="1"/>
              <a:t>Відземі</a:t>
            </a:r>
            <a:r>
              <a:rPr lang="ru-RU" sz="2000" dirty="0"/>
              <a:t> і </a:t>
            </a:r>
            <a:r>
              <a:rPr lang="ru-RU" sz="2000" dirty="0" err="1"/>
              <a:t>Селії</a:t>
            </a:r>
            <a:r>
              <a:rPr lang="ru-RU" sz="2000" dirty="0"/>
              <a:t>, </a:t>
            </a:r>
            <a:r>
              <a:rPr lang="ru-RU" sz="2000" dirty="0" err="1"/>
              <a:t>рідним</a:t>
            </a:r>
            <a:r>
              <a:rPr lang="ru-RU" sz="2000" dirty="0"/>
              <a:t> є </a:t>
            </a:r>
            <a:r>
              <a:rPr lang="ru-RU" sz="2000" dirty="0" err="1"/>
              <a:t>латгальскій</a:t>
            </a:r>
            <a:r>
              <a:rPr lang="ru-RU" sz="2000" dirty="0"/>
              <a:t> </a:t>
            </a:r>
            <a:r>
              <a:rPr lang="ru-RU" sz="2000" dirty="0" err="1"/>
              <a:t>діалект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4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Форма державного устрою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За державно-</a:t>
            </a:r>
            <a:r>
              <a:rPr lang="ru-RU" sz="2000" dirty="0" err="1" smtClean="0"/>
              <a:t>територіальним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устроєм</a:t>
            </a:r>
            <a:r>
              <a:rPr lang="ru-RU" sz="2000" dirty="0" smtClean="0"/>
              <a:t> </a:t>
            </a:r>
            <a:r>
              <a:rPr lang="ru-RU" sz="2000" dirty="0" err="1" smtClean="0"/>
              <a:t>Латвія</a:t>
            </a:r>
            <a:r>
              <a:rPr lang="ru-RU" sz="2000" dirty="0" smtClean="0"/>
              <a:t> – </a:t>
            </a:r>
            <a:r>
              <a:rPr lang="ru-RU" sz="2000" dirty="0" err="1" smtClean="0"/>
              <a:t>унітарна</a:t>
            </a:r>
            <a:r>
              <a:rPr lang="ru-RU" sz="2000" dirty="0" smtClean="0"/>
              <a:t> держава. За </a:t>
            </a:r>
            <a:r>
              <a:rPr lang="ru-RU" sz="2000" dirty="0" err="1" smtClean="0"/>
              <a:t>змістом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правління</a:t>
            </a:r>
            <a:r>
              <a:rPr lang="ru-RU" sz="2000" dirty="0" smtClean="0"/>
              <a:t> – </a:t>
            </a:r>
            <a:r>
              <a:rPr lang="ru-RU" sz="2000" dirty="0" err="1" smtClean="0"/>
              <a:t>конституційна</a:t>
            </a:r>
            <a:r>
              <a:rPr lang="ru-RU" sz="2000" dirty="0" smtClean="0"/>
              <a:t>. За </a:t>
            </a:r>
            <a:r>
              <a:rPr lang="ru-RU" sz="2000" dirty="0" err="1" smtClean="0"/>
              <a:t>найбільш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суб'єктом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влади</a:t>
            </a:r>
            <a:r>
              <a:rPr lang="ru-RU" sz="2000" dirty="0" smtClean="0"/>
              <a:t> – </a:t>
            </a:r>
            <a:r>
              <a:rPr lang="ru-RU" sz="2000" dirty="0" err="1" smtClean="0"/>
              <a:t>парламентська</a:t>
            </a:r>
            <a:r>
              <a:rPr lang="ru-RU" sz="2000" dirty="0" smtClean="0"/>
              <a:t>. За формою </a:t>
            </a:r>
            <a:r>
              <a:rPr lang="ru-RU" sz="2000" dirty="0" err="1" smtClean="0"/>
              <a:t>правління</a:t>
            </a:r>
            <a:r>
              <a:rPr lang="ru-RU" sz="2000" dirty="0" smtClean="0"/>
              <a:t> – </a:t>
            </a:r>
            <a:r>
              <a:rPr lang="ru-RU" sz="2000" dirty="0" err="1" smtClean="0"/>
              <a:t>республіка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Глава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 – Президент </a:t>
            </a:r>
            <a:r>
              <a:rPr lang="ru-RU" sz="2000" dirty="0" err="1" smtClean="0"/>
              <a:t>обирається</a:t>
            </a:r>
            <a:r>
              <a:rPr lang="ru-RU" sz="2000" dirty="0" smtClean="0"/>
              <a:t> Сеймом простою </a:t>
            </a:r>
            <a:r>
              <a:rPr lang="ru-RU" sz="2000" dirty="0" err="1" smtClean="0"/>
              <a:t>більшістю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голосів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строком</a:t>
            </a:r>
            <a:r>
              <a:rPr lang="ru-RU" sz="2000" dirty="0" smtClean="0"/>
              <a:t> на </a:t>
            </a:r>
            <a:r>
              <a:rPr lang="ru-RU" sz="2000" dirty="0" err="1" smtClean="0"/>
              <a:t>чотири</a:t>
            </a:r>
            <a:r>
              <a:rPr lang="ru-RU" sz="2000" dirty="0" smtClean="0"/>
              <a:t> роки, але не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двох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термінів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підряд</a:t>
            </a:r>
            <a:r>
              <a:rPr lang="ru-RU" sz="2000" dirty="0" smtClean="0"/>
              <a:t> </a:t>
            </a:r>
            <a:r>
              <a:rPr lang="ru-RU" sz="2000" dirty="0" err="1" smtClean="0"/>
              <a:t>закритим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голосуванням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більшістю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менше</a:t>
            </a:r>
            <a:r>
              <a:rPr lang="ru-RU" sz="2000" dirty="0" smtClean="0"/>
              <a:t> 51 голосу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Сейму.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21256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Егілс </a:t>
            </a:r>
            <a:r>
              <a:rPr lang="ru-RU" dirty="0" err="1" smtClean="0"/>
              <a:t>Левітс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dirty="0" smtClean="0"/>
              <a:t>(</a:t>
            </a:r>
            <a:r>
              <a:rPr lang="ru-RU" sz="1800" dirty="0" err="1" smtClean="0"/>
              <a:t>латис</a:t>
            </a:r>
            <a:r>
              <a:rPr lang="ru-RU" sz="1800" dirty="0" smtClean="0"/>
              <a:t>. </a:t>
            </a:r>
            <a:r>
              <a:rPr lang="en-US" sz="1800" dirty="0" err="1" smtClean="0"/>
              <a:t>Egils</a:t>
            </a:r>
            <a:r>
              <a:rPr lang="en-US" sz="1800" dirty="0" smtClean="0"/>
              <a:t> </a:t>
            </a:r>
            <a:r>
              <a:rPr lang="en-US" sz="1800" dirty="0" err="1" smtClean="0"/>
              <a:t>Levits</a:t>
            </a:r>
            <a:r>
              <a:rPr lang="en-US" sz="1800" dirty="0" smtClean="0"/>
              <a:t>, 30 </a:t>
            </a:r>
            <a:r>
              <a:rPr lang="ru-RU" sz="1800" dirty="0" err="1" smtClean="0"/>
              <a:t>червня</a:t>
            </a:r>
            <a:r>
              <a:rPr lang="ru-RU" sz="1800" dirty="0" smtClean="0"/>
              <a:t> 1955 року, Рига) — латвійський юрист, </a:t>
            </a:r>
            <a:r>
              <a:rPr lang="ru-RU" sz="1800" dirty="0" err="1" smtClean="0"/>
              <a:t>політолог</a:t>
            </a:r>
            <a:r>
              <a:rPr lang="ru-RU" sz="1800" dirty="0" smtClean="0"/>
              <a:t>. </a:t>
            </a:r>
            <a:r>
              <a:rPr lang="ru-RU" sz="1800" dirty="0" err="1" smtClean="0"/>
              <a:t>Ексміністр</a:t>
            </a:r>
            <a:r>
              <a:rPr lang="ru-RU" sz="1800" dirty="0" smtClean="0"/>
              <a:t> </a:t>
            </a:r>
            <a:r>
              <a:rPr lang="ru-RU" sz="1800" dirty="0" err="1" smtClean="0"/>
              <a:t>юстиції</a:t>
            </a:r>
            <a:r>
              <a:rPr lang="ru-RU" sz="1800" dirty="0" smtClean="0"/>
              <a:t> (1993—1994). </a:t>
            </a:r>
            <a:r>
              <a:rPr lang="ru-RU" sz="1800" dirty="0" err="1" smtClean="0"/>
              <a:t>Суддя</a:t>
            </a:r>
            <a:r>
              <a:rPr lang="ru-RU" sz="1800" dirty="0" smtClean="0"/>
              <a:t> </a:t>
            </a:r>
            <a:r>
              <a:rPr lang="ru-RU" sz="1800" dirty="0" err="1" smtClean="0"/>
              <a:t>Європейського</a:t>
            </a:r>
            <a:r>
              <a:rPr lang="ru-RU" sz="1800" dirty="0" smtClean="0"/>
              <a:t> суду з прав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(1995—2004), </a:t>
            </a:r>
            <a:r>
              <a:rPr lang="ru-RU" sz="1800" dirty="0" err="1" smtClean="0"/>
              <a:t>потім</a:t>
            </a:r>
            <a:r>
              <a:rPr lang="ru-RU" sz="1800" dirty="0" smtClean="0"/>
              <a:t> — Суду </a:t>
            </a:r>
            <a:r>
              <a:rPr lang="ru-RU" sz="1800" dirty="0" err="1" smtClean="0"/>
              <a:t>Європейського</a:t>
            </a:r>
            <a:r>
              <a:rPr lang="ru-RU" sz="1800" dirty="0" smtClean="0"/>
              <a:t> Союзу (до 2010 року </a:t>
            </a:r>
            <a:r>
              <a:rPr lang="ru-RU" sz="1800" dirty="0" err="1" smtClean="0"/>
              <a:t>називався</a:t>
            </a:r>
            <a:r>
              <a:rPr lang="ru-RU" sz="1800" dirty="0" smtClean="0"/>
              <a:t> Судом </a:t>
            </a:r>
            <a:r>
              <a:rPr lang="ru-RU" sz="1800" dirty="0" err="1" smtClean="0"/>
              <a:t>Європейських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співтовариств</a:t>
            </a:r>
            <a:r>
              <a:rPr lang="ru-RU" sz="1800" dirty="0" smtClean="0"/>
              <a:t>). </a:t>
            </a:r>
            <a:r>
              <a:rPr lang="ru-RU" sz="1800" dirty="0" err="1" smtClean="0"/>
              <a:t>Учасник</a:t>
            </a:r>
            <a:r>
              <a:rPr lang="ru-RU" sz="1800" dirty="0" smtClean="0"/>
              <a:t> </a:t>
            </a:r>
            <a:r>
              <a:rPr lang="ru-RU" sz="1800" dirty="0" err="1" smtClean="0"/>
              <a:t>Атмоди</a:t>
            </a:r>
            <a:r>
              <a:rPr lang="ru-RU" sz="1800" dirty="0" smtClean="0"/>
              <a:t>. </a:t>
            </a:r>
            <a:r>
              <a:rPr lang="ru-RU" sz="1800" dirty="0" err="1" smtClean="0"/>
              <a:t>Чинний</a:t>
            </a:r>
            <a:r>
              <a:rPr lang="ru-RU" sz="1800" dirty="0" smtClean="0"/>
              <a:t> президент </a:t>
            </a:r>
            <a:r>
              <a:rPr lang="ru-RU" sz="1800" dirty="0" err="1" smtClean="0"/>
              <a:t>Латвії</a:t>
            </a:r>
            <a:r>
              <a:rPr lang="ru-RU" sz="1800" dirty="0" smtClean="0"/>
              <a:t> з 8 </a:t>
            </a:r>
            <a:r>
              <a:rPr lang="ru-RU" sz="1800" dirty="0" err="1" smtClean="0"/>
              <a:t>липня</a:t>
            </a:r>
            <a:r>
              <a:rPr lang="ru-RU" sz="1800" dirty="0" smtClean="0"/>
              <a:t> 2019 року.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990600"/>
            <a:ext cx="6191250" cy="308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78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Валюта Латвії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604448" cy="4896544"/>
          </a:xfrm>
        </p:spPr>
        <p:txBody>
          <a:bodyPr/>
          <a:lstStyle/>
          <a:p>
            <a:r>
              <a:rPr lang="ru-RU" sz="1600" dirty="0" smtClean="0"/>
              <a:t>Латвійський лат (</a:t>
            </a:r>
            <a:r>
              <a:rPr lang="ru-RU" sz="1600" dirty="0" err="1" smtClean="0"/>
              <a:t>латис</a:t>
            </a:r>
            <a:r>
              <a:rPr lang="ru-RU" sz="1600" dirty="0" smtClean="0"/>
              <a:t>. «</a:t>
            </a:r>
            <a:r>
              <a:rPr lang="en-US" sz="1600" dirty="0" err="1" smtClean="0"/>
              <a:t>Lats</a:t>
            </a:r>
            <a:r>
              <a:rPr lang="en-US" sz="1600" dirty="0" smtClean="0"/>
              <a:t>») — </a:t>
            </a:r>
            <a:r>
              <a:rPr lang="ru-RU" sz="1600" dirty="0" err="1" smtClean="0"/>
              <a:t>національна</a:t>
            </a:r>
            <a:r>
              <a:rPr lang="ru-RU" sz="1600" dirty="0" smtClean="0"/>
              <a:t> валюта </a:t>
            </a:r>
            <a:r>
              <a:rPr lang="ru-RU" sz="1600" dirty="0" err="1" smtClean="0"/>
              <a:t>Латвії</a:t>
            </a:r>
            <a:r>
              <a:rPr lang="ru-RU" sz="1600" dirty="0" smtClean="0"/>
              <a:t> в 1922–1941 роках і в 1993–2014 роках.</a:t>
            </a:r>
          </a:p>
          <a:p>
            <a:endParaRPr lang="ru-RU" sz="1600" dirty="0" smtClean="0"/>
          </a:p>
          <a:p>
            <a:r>
              <a:rPr lang="ru-RU" sz="1600" dirty="0" smtClean="0"/>
              <a:t>1 лат </a:t>
            </a:r>
            <a:r>
              <a:rPr lang="ru-RU" sz="1600" dirty="0" err="1" smtClean="0"/>
              <a:t>ділився</a:t>
            </a:r>
            <a:r>
              <a:rPr lang="ru-RU" sz="1600" dirty="0" smtClean="0"/>
              <a:t> на 100 </a:t>
            </a:r>
            <a:r>
              <a:rPr lang="ru-RU" sz="1600" dirty="0" err="1" smtClean="0"/>
              <a:t>сантимів</a:t>
            </a:r>
            <a:r>
              <a:rPr lang="ru-RU" sz="1600" dirty="0" smtClean="0"/>
              <a:t> (</a:t>
            </a:r>
            <a:r>
              <a:rPr lang="ru-RU" sz="1600" dirty="0" err="1" smtClean="0"/>
              <a:t>латис</a:t>
            </a:r>
            <a:r>
              <a:rPr lang="ru-RU" sz="1600" dirty="0" smtClean="0"/>
              <a:t>. «</a:t>
            </a:r>
            <a:r>
              <a:rPr lang="en-US" sz="1600" dirty="0" err="1" smtClean="0"/>
              <a:t>Santīms</a:t>
            </a:r>
            <a:r>
              <a:rPr lang="en-US" sz="1600" dirty="0" smtClean="0"/>
              <a:t>»).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здобуття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незалежності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Латвією</a:t>
            </a:r>
            <a:r>
              <a:rPr lang="ru-RU" sz="1600" dirty="0" smtClean="0"/>
              <a:t> до 1993 року </a:t>
            </a:r>
            <a:r>
              <a:rPr lang="ru-RU" sz="1600" dirty="0" err="1" smtClean="0"/>
              <a:t>випускався</a:t>
            </a:r>
            <a:r>
              <a:rPr lang="ru-RU" sz="1600" dirty="0" smtClean="0"/>
              <a:t> латвійський рубль. </a:t>
            </a:r>
            <a:r>
              <a:rPr lang="ru-RU" sz="1600" dirty="0" err="1" smtClean="0"/>
              <a:t>Існували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монети</a:t>
            </a:r>
            <a:r>
              <a:rPr lang="ru-RU" sz="1600" dirty="0" smtClean="0"/>
              <a:t> в 1, 2, 5, 10, 20, 50 </a:t>
            </a:r>
            <a:r>
              <a:rPr lang="ru-RU" sz="1600" dirty="0" err="1" smtClean="0"/>
              <a:t>сантимів</a:t>
            </a:r>
            <a:r>
              <a:rPr lang="ru-RU" sz="1600" dirty="0" smtClean="0"/>
              <a:t> і в 1 та 2 </a:t>
            </a:r>
            <a:r>
              <a:rPr lang="ru-RU" sz="1600" dirty="0" err="1" smtClean="0"/>
              <a:t>лати</a:t>
            </a:r>
            <a:r>
              <a:rPr lang="ru-RU" sz="1600" dirty="0" smtClean="0"/>
              <a:t>; </a:t>
            </a:r>
            <a:r>
              <a:rPr lang="ru-RU" sz="1600" dirty="0" err="1" smtClean="0"/>
              <a:t>банкноти</a:t>
            </a:r>
            <a:r>
              <a:rPr lang="ru-RU" sz="1600" dirty="0" smtClean="0"/>
              <a:t> — 5, 10, 20, 50, 100 і 500 </a:t>
            </a:r>
            <a:r>
              <a:rPr lang="ru-RU" sz="1600" dirty="0" err="1" smtClean="0"/>
              <a:t>латів</a:t>
            </a:r>
            <a:r>
              <a:rPr lang="ru-RU" sz="1600" dirty="0" smtClean="0"/>
              <a:t>. Символ </a:t>
            </a:r>
            <a:r>
              <a:rPr lang="ru-RU" sz="1600" dirty="0" err="1" smtClean="0"/>
              <a:t>лата</a:t>
            </a:r>
            <a:r>
              <a:rPr lang="ru-RU" sz="1600" dirty="0" smtClean="0"/>
              <a:t> — «</a:t>
            </a:r>
            <a:r>
              <a:rPr lang="en-US" sz="1600" dirty="0" smtClean="0"/>
              <a:t>LVL», </a:t>
            </a:r>
            <a:r>
              <a:rPr lang="ru-RU" sz="1600" dirty="0" smtClean="0"/>
              <a:t>але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записаний</a:t>
            </a:r>
            <a:r>
              <a:rPr lang="ru-RU" sz="1600" dirty="0" smtClean="0"/>
              <a:t> як «</a:t>
            </a:r>
            <a:r>
              <a:rPr lang="en-US" sz="1600" dirty="0" err="1" smtClean="0"/>
              <a:t>Ls</a:t>
            </a:r>
            <a:r>
              <a:rPr lang="en-US" sz="1600" dirty="0" smtClean="0"/>
              <a:t>». 1 </a:t>
            </a:r>
            <a:r>
              <a:rPr lang="ru-RU" sz="1600" dirty="0" err="1" smtClean="0"/>
              <a:t>січня</a:t>
            </a:r>
            <a:r>
              <a:rPr lang="ru-RU" sz="1600" dirty="0" smtClean="0"/>
              <a:t> 2014 року </a:t>
            </a:r>
            <a:r>
              <a:rPr lang="ru-RU" sz="1600" dirty="0" err="1" smtClean="0"/>
              <a:t>Латвія</a:t>
            </a:r>
            <a:r>
              <a:rPr lang="ru-RU" sz="1600" dirty="0" smtClean="0"/>
              <a:t> вступила до </a:t>
            </a:r>
            <a:r>
              <a:rPr lang="ru-RU" sz="1600" dirty="0" err="1" smtClean="0"/>
              <a:t>Єврозони</a:t>
            </a:r>
            <a:r>
              <a:rPr lang="ru-RU" sz="1600" dirty="0" smtClean="0"/>
              <a:t>. З 1 по 14 </a:t>
            </a:r>
            <a:r>
              <a:rPr lang="ru-RU" sz="1600" dirty="0" err="1" smtClean="0"/>
              <a:t>січня</a:t>
            </a:r>
            <a:r>
              <a:rPr lang="ru-RU" sz="1600" dirty="0" smtClean="0"/>
              <a:t> 2014 року в </a:t>
            </a:r>
            <a:r>
              <a:rPr lang="ru-RU" sz="1600" dirty="0" err="1" smtClean="0"/>
              <a:t>обігу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паралельно</a:t>
            </a:r>
            <a:r>
              <a:rPr lang="ru-RU" sz="1600" dirty="0" smtClean="0"/>
              <a:t> </a:t>
            </a:r>
            <a:r>
              <a:rPr lang="ru-RU" sz="1600" dirty="0" err="1" smtClean="0"/>
              <a:t>лати</a:t>
            </a:r>
            <a:r>
              <a:rPr lang="ru-RU" sz="1600" dirty="0" smtClean="0"/>
              <a:t> і </a:t>
            </a:r>
            <a:r>
              <a:rPr lang="ru-RU" sz="1600" dirty="0" err="1" smtClean="0"/>
              <a:t>євро</a:t>
            </a:r>
            <a:r>
              <a:rPr lang="ru-RU" sz="1600" dirty="0" smtClean="0"/>
              <a:t>, 1 </a:t>
            </a:r>
            <a:r>
              <a:rPr lang="ru-RU" sz="1600" dirty="0" err="1" smtClean="0"/>
              <a:t>євро</a:t>
            </a:r>
            <a:r>
              <a:rPr lang="ru-RU" sz="1600" dirty="0" smtClean="0"/>
              <a:t> = 0,</a:t>
            </a:r>
          </a:p>
          <a:p>
            <a:r>
              <a:rPr lang="ru-RU" sz="1600" dirty="0" smtClean="0"/>
              <a:t>702804 </a:t>
            </a:r>
            <a:r>
              <a:rPr lang="ru-RU" sz="1600" dirty="0" err="1" smtClean="0"/>
              <a:t>лата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149080"/>
            <a:ext cx="2971056" cy="23042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48" y="3685530"/>
            <a:ext cx="1841500" cy="9271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736" y="3652539"/>
            <a:ext cx="30575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15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Національні символи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Державний Прапор – темно-</a:t>
            </a:r>
            <a:r>
              <a:rPr lang="ru-RU" sz="2000" dirty="0" err="1" smtClean="0"/>
              <a:t>червоного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кольору</a:t>
            </a:r>
            <a:r>
              <a:rPr lang="ru-RU" sz="2000" dirty="0" smtClean="0"/>
              <a:t> з горизонтальною </a:t>
            </a:r>
            <a:r>
              <a:rPr lang="ru-RU" sz="2000" dirty="0" err="1" smtClean="0"/>
              <a:t>білою</a:t>
            </a:r>
            <a:r>
              <a:rPr lang="ru-RU" sz="2000" dirty="0" smtClean="0"/>
              <a:t> </a:t>
            </a:r>
            <a:r>
              <a:rPr lang="ru-RU" sz="2000" dirty="0" err="1" smtClean="0"/>
              <a:t>смугою</a:t>
            </a:r>
            <a:r>
              <a:rPr lang="ru-RU" sz="2000" dirty="0" smtClean="0"/>
              <a:t>. </a:t>
            </a:r>
            <a:r>
              <a:rPr lang="ru-RU" sz="2000" dirty="0" err="1" smtClean="0"/>
              <a:t>Історичні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писемні</a:t>
            </a:r>
            <a:r>
              <a:rPr lang="ru-RU" sz="2000" dirty="0" smtClean="0"/>
              <a:t> </a:t>
            </a:r>
            <a:r>
              <a:rPr lang="ru-RU" sz="2000" dirty="0" err="1" smtClean="0"/>
              <a:t>джерела</a:t>
            </a:r>
            <a:r>
              <a:rPr lang="ru-RU" sz="2000" dirty="0" smtClean="0"/>
              <a:t> про темно-</a:t>
            </a:r>
            <a:r>
              <a:rPr lang="ru-RU" sz="2000" dirty="0" err="1" smtClean="0"/>
              <a:t>червоний</a:t>
            </a:r>
            <a:r>
              <a:rPr lang="ru-RU" sz="2000" dirty="0" smtClean="0"/>
              <a:t> прапор з </a:t>
            </a:r>
            <a:r>
              <a:rPr lang="ru-RU" sz="2000" dirty="0" err="1" smtClean="0"/>
              <a:t>білою</a:t>
            </a:r>
            <a:r>
              <a:rPr lang="ru-RU" sz="2000" dirty="0" smtClean="0"/>
              <a:t> </a:t>
            </a:r>
            <a:r>
              <a:rPr lang="ru-RU" sz="2000" dirty="0" err="1" smtClean="0"/>
              <a:t>смугою</a:t>
            </a:r>
            <a:r>
              <a:rPr lang="ru-RU" sz="2000" dirty="0" smtClean="0"/>
              <a:t> </a:t>
            </a:r>
            <a:r>
              <a:rPr lang="ru-RU" sz="2000" dirty="0" err="1" smtClean="0"/>
              <a:t>збереглися</a:t>
            </a:r>
            <a:r>
              <a:rPr lang="ru-RU" sz="2000" dirty="0" smtClean="0"/>
              <a:t> з ХШ ст., коли з таким прапором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староестонських</a:t>
            </a:r>
            <a:r>
              <a:rPr lang="ru-RU" sz="2000" dirty="0" smtClean="0"/>
              <a:t> племен </a:t>
            </a:r>
            <a:r>
              <a:rPr lang="ru-RU" sz="2000" dirty="0" err="1" smtClean="0"/>
              <a:t>воювали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старолатиські</a:t>
            </a:r>
            <a:r>
              <a:rPr lang="ru-RU" sz="2000" dirty="0" smtClean="0"/>
              <a:t> племена.</a:t>
            </a:r>
          </a:p>
          <a:p>
            <a:endParaRPr lang="uk-UA" sz="2000" dirty="0"/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593776"/>
            <a:ext cx="4608512" cy="265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2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2290266"/>
          </a:xfrm>
        </p:spPr>
        <p:txBody>
          <a:bodyPr/>
          <a:lstStyle/>
          <a:p>
            <a:r>
              <a:rPr lang="ru-RU" sz="2400" dirty="0" smtClean="0"/>
              <a:t>Державний Герб </a:t>
            </a:r>
            <a:r>
              <a:rPr lang="ru-RU" sz="1600" dirty="0" smtClean="0"/>
              <a:t>–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перетятий</a:t>
            </a:r>
            <a:r>
              <a:rPr lang="ru-RU" sz="2000" dirty="0" smtClean="0"/>
              <a:t> і </a:t>
            </a:r>
            <a:r>
              <a:rPr lang="ru-RU" sz="2000" dirty="0" err="1" smtClean="0"/>
              <a:t>напіврозтятий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синє</a:t>
            </a:r>
            <a:r>
              <a:rPr lang="ru-RU" sz="2000" dirty="0" smtClean="0"/>
              <a:t>, </a:t>
            </a:r>
            <a:r>
              <a:rPr lang="ru-RU" sz="2000" dirty="0" err="1" smtClean="0"/>
              <a:t>червоне</a:t>
            </a:r>
            <a:r>
              <a:rPr lang="ru-RU" sz="2000" dirty="0" smtClean="0"/>
              <a:t> та </a:t>
            </a:r>
            <a:r>
              <a:rPr lang="ru-RU" sz="2000" dirty="0" err="1" smtClean="0"/>
              <a:t>срібне</a:t>
            </a:r>
            <a:r>
              <a:rPr lang="ru-RU" sz="2000" dirty="0" smtClean="0"/>
              <a:t> поля </a:t>
            </a:r>
            <a:r>
              <a:rPr lang="ru-RU" sz="2000" dirty="0" err="1" smtClean="0"/>
              <a:t>геральдичний</a:t>
            </a:r>
            <a:r>
              <a:rPr lang="ru-RU" sz="2000" dirty="0" smtClean="0"/>
              <a:t> щит. У </a:t>
            </a:r>
            <a:r>
              <a:rPr lang="ru-RU" sz="2000" dirty="0" err="1" smtClean="0"/>
              <a:t>верхньому</a:t>
            </a:r>
            <a:r>
              <a:rPr lang="ru-RU" sz="2000" dirty="0" smtClean="0"/>
              <a:t>, </a:t>
            </a:r>
            <a:r>
              <a:rPr lang="ru-RU" sz="2000" dirty="0" err="1" smtClean="0"/>
              <a:t>синьому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</a:t>
            </a:r>
            <a:r>
              <a:rPr lang="ru-RU" sz="2000" dirty="0" smtClean="0"/>
              <a:t> сходить </a:t>
            </a:r>
            <a:r>
              <a:rPr lang="ru-RU" sz="2000" dirty="0" err="1" smtClean="0"/>
              <a:t>променисте</a:t>
            </a:r>
            <a:r>
              <a:rPr lang="ru-RU" sz="2000" dirty="0" smtClean="0"/>
              <a:t> золоте </a:t>
            </a:r>
            <a:r>
              <a:rPr lang="ru-RU" sz="2000" dirty="0" err="1" smtClean="0"/>
              <a:t>сонце</a:t>
            </a:r>
            <a:r>
              <a:rPr lang="ru-RU" sz="2000" dirty="0" smtClean="0"/>
              <a:t>. У </a:t>
            </a:r>
            <a:r>
              <a:rPr lang="ru-RU" sz="2000" dirty="0" err="1" smtClean="0"/>
              <a:t>нижньому</a:t>
            </a:r>
            <a:r>
              <a:rPr lang="ru-RU" sz="2000" dirty="0" smtClean="0"/>
              <a:t> правому, </a:t>
            </a:r>
            <a:r>
              <a:rPr lang="ru-RU" sz="2000" dirty="0" err="1" smtClean="0"/>
              <a:t>срібному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</a:t>
            </a:r>
            <a:r>
              <a:rPr lang="ru-RU" sz="2000" dirty="0" smtClean="0"/>
              <a:t> </a:t>
            </a:r>
            <a:r>
              <a:rPr lang="ru-RU" sz="2000" dirty="0" err="1" smtClean="0"/>
              <a:t>червоний</a:t>
            </a:r>
            <a:r>
              <a:rPr lang="ru-RU" sz="2000" dirty="0" smtClean="0"/>
              <a:t> лев. У </a:t>
            </a:r>
            <a:r>
              <a:rPr lang="ru-RU" sz="2000" dirty="0" err="1" smtClean="0"/>
              <a:t>нижньому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лівому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червоному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</a:t>
            </a:r>
            <a:r>
              <a:rPr lang="ru-RU" sz="2000" dirty="0" smtClean="0"/>
              <a:t> – </a:t>
            </a:r>
            <a:r>
              <a:rPr lang="ru-RU" sz="2000" dirty="0" err="1" smtClean="0"/>
              <a:t>срібний</a:t>
            </a:r>
            <a:r>
              <a:rPr lang="ru-RU" sz="2000" dirty="0" smtClean="0"/>
              <a:t> грифон. Лев є символом </a:t>
            </a:r>
            <a:r>
              <a:rPr lang="ru-RU" sz="2000" dirty="0" err="1" smtClean="0"/>
              <a:t>Курляндії</a:t>
            </a:r>
            <a:r>
              <a:rPr lang="ru-RU" sz="2000" dirty="0" smtClean="0"/>
              <a:t>, а грифон – </a:t>
            </a:r>
            <a:r>
              <a:rPr lang="ru-RU" sz="2000" dirty="0" err="1" smtClean="0"/>
              <a:t>центральної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Лівонії</a:t>
            </a:r>
            <a:r>
              <a:rPr lang="ru-RU" sz="2000" dirty="0" smtClean="0"/>
              <a:t>, </a:t>
            </a:r>
            <a:r>
              <a:rPr lang="ru-RU" sz="2000" dirty="0" err="1" smtClean="0"/>
              <a:t>основних</a:t>
            </a:r>
            <a:r>
              <a:rPr lang="ru-RU" sz="2000" dirty="0" smtClean="0"/>
              <a:t> земель, з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сучасна</a:t>
            </a:r>
            <a:r>
              <a:rPr lang="ru-RU" sz="2000" dirty="0" smtClean="0"/>
              <a:t> </a:t>
            </a:r>
            <a:r>
              <a:rPr lang="ru-RU" sz="2000" dirty="0" err="1" smtClean="0"/>
              <a:t>Латвія</a:t>
            </a:r>
            <a:r>
              <a:rPr lang="ru-RU" sz="2000" dirty="0" smtClean="0"/>
              <a:t>. </a:t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герба – </a:t>
            </a:r>
            <a:r>
              <a:rPr lang="ru-RU" sz="2000" dirty="0" err="1" smtClean="0"/>
              <a:t>дві</a:t>
            </a:r>
            <a:r>
              <a:rPr lang="ru-RU" sz="2000" dirty="0" smtClean="0"/>
              <a:t> </a:t>
            </a:r>
            <a:r>
              <a:rPr lang="ru-RU" sz="2000" dirty="0" err="1" smtClean="0"/>
              <a:t>дубові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гілки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перев'язані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стрічкою</a:t>
            </a:r>
            <a:r>
              <a:rPr lang="ru-RU" sz="2000" dirty="0" smtClean="0"/>
              <a:t> з </a:t>
            </a:r>
            <a:r>
              <a:rPr lang="ru-RU" sz="2000" dirty="0" err="1" smtClean="0"/>
              <a:t>кольорами</a:t>
            </a:r>
            <a:r>
              <a:rPr lang="ru-RU" sz="2000" dirty="0" smtClean="0"/>
              <a:t> державного прапора.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708920"/>
            <a:ext cx="6120680" cy="4149080"/>
          </a:xfrm>
        </p:spPr>
      </p:pic>
    </p:spTree>
    <p:extLst>
      <p:ext uri="{BB962C8B-B14F-4D97-AF65-F5344CB8AC3E}">
        <p14:creationId xmlns:p14="http://schemas.microsoft.com/office/powerpoint/2010/main" val="206254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powerpoint-template-24 12">
      <a:dk1>
        <a:srgbClr val="4D4D4D"/>
      </a:dk1>
      <a:lt1>
        <a:srgbClr val="FFFFFF"/>
      </a:lt1>
      <a:dk2>
        <a:srgbClr val="4D4D4D"/>
      </a:dk2>
      <a:lt2>
        <a:srgbClr val="0014A4"/>
      </a:lt2>
      <a:accent1>
        <a:srgbClr val="013DB5"/>
      </a:accent1>
      <a:accent2>
        <a:srgbClr val="005ED0"/>
      </a:accent2>
      <a:accent3>
        <a:srgbClr val="FFFFFF"/>
      </a:accent3>
      <a:accent4>
        <a:srgbClr val="404040"/>
      </a:accent4>
      <a:accent5>
        <a:srgbClr val="AAAFD7"/>
      </a:accent5>
      <a:accent6>
        <a:srgbClr val="0054BC"/>
      </a:accent6>
      <a:hlink>
        <a:srgbClr val="F3BE29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246DD8"/>
        </a:lt2>
        <a:accent1>
          <a:srgbClr val="2FC5F1"/>
        </a:accent1>
        <a:accent2>
          <a:srgbClr val="218DEB"/>
        </a:accent2>
        <a:accent3>
          <a:srgbClr val="FFFFFF"/>
        </a:accent3>
        <a:accent4>
          <a:srgbClr val="404040"/>
        </a:accent4>
        <a:accent5>
          <a:srgbClr val="ADDFF7"/>
        </a:accent5>
        <a:accent6>
          <a:srgbClr val="1D7FD5"/>
        </a:accent6>
        <a:hlink>
          <a:srgbClr val="39A1E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40B0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026788"/>
        </a:lt2>
        <a:accent1>
          <a:srgbClr val="0089B3"/>
        </a:accent1>
        <a:accent2>
          <a:srgbClr val="01A2CE"/>
        </a:accent2>
        <a:accent3>
          <a:srgbClr val="FFFFFF"/>
        </a:accent3>
        <a:accent4>
          <a:srgbClr val="404040"/>
        </a:accent4>
        <a:accent5>
          <a:srgbClr val="AAC4D6"/>
        </a:accent5>
        <a:accent6>
          <a:srgbClr val="0192BA"/>
        </a:accent6>
        <a:hlink>
          <a:srgbClr val="01B3D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559CC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006AB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0084D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014A4"/>
        </a:lt2>
        <a:accent1>
          <a:srgbClr val="013DB5"/>
        </a:accent1>
        <a:accent2>
          <a:srgbClr val="005ED0"/>
        </a:accent2>
        <a:accent3>
          <a:srgbClr val="FFFFFF"/>
        </a:accent3>
        <a:accent4>
          <a:srgbClr val="404040"/>
        </a:accent4>
        <a:accent5>
          <a:srgbClr val="AAAFD7"/>
        </a:accent5>
        <a:accent6>
          <a:srgbClr val="0054BC"/>
        </a:accent6>
        <a:hlink>
          <a:srgbClr val="028C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014A4"/>
        </a:lt2>
        <a:accent1>
          <a:srgbClr val="013DB5"/>
        </a:accent1>
        <a:accent2>
          <a:srgbClr val="005ED0"/>
        </a:accent2>
        <a:accent3>
          <a:srgbClr val="FFFFFF"/>
        </a:accent3>
        <a:accent4>
          <a:srgbClr val="404040"/>
        </a:accent4>
        <a:accent5>
          <a:srgbClr val="AAAFD7"/>
        </a:accent5>
        <a:accent6>
          <a:srgbClr val="0054BC"/>
        </a:accent6>
        <a:hlink>
          <a:srgbClr val="F3BE2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401</TotalTime>
  <Words>604</Words>
  <Application>Microsoft Office PowerPoint</Application>
  <PresentationFormat>Экран (4:3)</PresentationFormat>
  <Paragraphs>40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Algerian</vt:lpstr>
      <vt:lpstr>Arial</vt:lpstr>
      <vt:lpstr>Arial Black</vt:lpstr>
      <vt:lpstr>굴림</vt:lpstr>
      <vt:lpstr>Microsoft Sans Serif</vt:lpstr>
      <vt:lpstr>Verdana</vt:lpstr>
      <vt:lpstr>powerpoint-template-24</vt:lpstr>
      <vt:lpstr>   Латвія</vt:lpstr>
      <vt:lpstr>Географічне положення</vt:lpstr>
      <vt:lpstr>Ри́га  — столиця Латвії. Найбільший політичний, економічний і культурний центр країни. Розташоване на березі Ризької затоки Балтійського моря. Найбільше місто Балтики. Населення становить близько 690 тисяч осіб — третина всього населення Латвійської республіки. Засноване хрестоносцями 1201 року. Один із членів Ганзейської ліги. Історичний центр міста є Світовою спадщиною ЮНЕСКО.</vt:lpstr>
      <vt:lpstr>Офіційна мова</vt:lpstr>
      <vt:lpstr>Форма державного устрою</vt:lpstr>
      <vt:lpstr>Егілс Левітс</vt:lpstr>
      <vt:lpstr>Валюта Латвії</vt:lpstr>
      <vt:lpstr>Національні символи</vt:lpstr>
      <vt:lpstr>Державний Герб – перетятий і напіврозтятий на синє, червоне та срібне поля геральдичний щит. У верхньому, синьому полі сходить променисте золоте сонце. У нижньому правому, срібному полі червоний лев. У нижньому лівому червоному полі – срібний грифон. Лев є символом Курляндії, а грифон – центральної Лівонії, основних земель, з яких складається сучасна Латвія.  В основі герба – дві дубові гілки, перев'язані стрічкою з кольорами державного прапора.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Латвія</dc:title>
  <dc:creator>Учетная запись Майкрософт</dc:creator>
  <cp:lastModifiedBy>Учетная запись Майкрософт</cp:lastModifiedBy>
  <cp:revision>10</cp:revision>
  <dcterms:created xsi:type="dcterms:W3CDTF">2022-05-01T05:59:06Z</dcterms:created>
  <dcterms:modified xsi:type="dcterms:W3CDTF">2022-05-05T08:24:38Z</dcterms:modified>
</cp:coreProperties>
</file>