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6" r:id="rId2"/>
    <p:sldId id="285" r:id="rId3"/>
    <p:sldId id="300" r:id="rId4"/>
    <p:sldId id="260" r:id="rId5"/>
    <p:sldId id="301" r:id="rId6"/>
    <p:sldId id="302" r:id="rId7"/>
    <p:sldId id="303" r:id="rId8"/>
    <p:sldId id="304" r:id="rId9"/>
    <p:sldId id="305" r:id="rId10"/>
    <p:sldId id="287" r:id="rId11"/>
    <p:sldId id="286" r:id="rId12"/>
    <p:sldId id="298" r:id="rId13"/>
    <p:sldId id="290" r:id="rId14"/>
    <p:sldId id="273" r:id="rId15"/>
    <p:sldId id="274" r:id="rId16"/>
    <p:sldId id="275" r:id="rId17"/>
    <p:sldId id="276" r:id="rId18"/>
    <p:sldId id="299" r:id="rId19"/>
    <p:sldId id="294" r:id="rId20"/>
    <p:sldId id="277" r:id="rId21"/>
    <p:sldId id="281" r:id="rId22"/>
    <p:sldId id="278" r:id="rId23"/>
    <p:sldId id="279" r:id="rId24"/>
    <p:sldId id="306" r:id="rId25"/>
    <p:sldId id="307" r:id="rId26"/>
    <p:sldId id="308" r:id="rId27"/>
    <p:sldId id="309" r:id="rId28"/>
    <p:sldId id="310" r:id="rId29"/>
    <p:sldId id="311" r:id="rId30"/>
    <p:sldId id="31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3300"/>
    <a:srgbClr val="99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 autoAdjust="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01343B-61E2-4648-879A-40CC02B50016}" type="datetimeFigureOut">
              <a:rPr lang="ru-RU"/>
              <a:pPr>
                <a:defRPr/>
              </a:pPr>
              <a:t>27.10.2022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05AFF9-2891-4A70-BF5D-FD31249A2D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2962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A38366-CBDA-413E-8BC2-57CA5200DD5D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EF1436-4651-4D33-8C44-998005813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1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2285992"/>
            <a:ext cx="6786610" cy="18272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407194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C9CF-60CC-4639-A92C-BD165C42FAC7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9DE00-9532-45BE-BCC0-928A38A78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0895-AC6E-44FD-A536-3A159F3EFAD5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6B71-E327-4C0E-A6DF-16B44EFC0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29ACC-2DE9-4F16-A630-719C06C9FFB9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4C093-AA28-41F8-85E8-104011D7F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B257B-0716-4360-9CCE-96E6366E7E2F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1AF6A-4F9F-4975-AC64-14236EDA1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7" y="4406900"/>
            <a:ext cx="685804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108" y="2714620"/>
            <a:ext cx="684370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15DEF-75F9-48A8-B6B9-4DD2D5C6FF0B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D0118-88E3-4606-B537-599400FD4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3108" y="1617681"/>
            <a:ext cx="32861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2132" y="1643050"/>
            <a:ext cx="33242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81616-8955-497F-8D4F-C446BA17BCC6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1958-1218-4971-AF17-3F2DA8975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8289F-6040-4EFD-9059-050204AF0BF2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30B05-A32A-45D8-9431-235480FC6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5026B-9229-4126-8BA1-5CA2E4544AA4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EFEF6-2F4D-4F41-B68B-F5BBD8046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F0F8-757D-44CB-A0FB-34B2FA1E6212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BC04-217B-410B-8024-F4EB6343A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099E-CF14-457E-83BF-92E964DAABC6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4509-9D9F-4BFC-A68F-C30799779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FA19A-16A5-4A23-8A35-DC55663C28C8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4D49-C260-446F-B052-214F96B78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15313" cy="714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143000"/>
            <a:ext cx="8215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128EC0-BC87-4996-9BAF-CB7AF339514C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FA02A9-1644-48D9-BFF5-F80B20E30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gradFill flip="none" rotWithShape="1">
            <a:gsLst>
              <a:gs pos="0">
                <a:schemeClr val="accent6">
                  <a:lumMod val="50000"/>
                </a:schemeClr>
              </a:gs>
              <a:gs pos="86000">
                <a:schemeClr val="accent6">
                  <a:lumMod val="75000"/>
                </a:schemeClr>
              </a:gs>
            </a:gsLst>
            <a:lin ang="2700000" scaled="1"/>
            <a:tileRect/>
          </a:gradFill>
          <a:latin typeface="Segoe Script" pitchFamily="34" charset="0"/>
          <a:ea typeface="Segoe UI" pitchFamily="34" charset="0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  <a:ea typeface="Segoe UI" pitchFamily="34" charset="0"/>
          <a:cs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  <a:ea typeface="Segoe UI" pitchFamily="34" charset="0"/>
          <a:cs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  <a:ea typeface="Segoe UI" pitchFamily="34" charset="0"/>
          <a:cs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  <a:ea typeface="Segoe UI" pitchFamily="34" charset="0"/>
          <a:cs typeface="Segoe U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0D0D0D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rgbClr val="0D0D0D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0D0D0D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0D0D0D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0D0D0D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_1027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221163"/>
            <a:ext cx="27781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2700"/>
            <a:ext cx="29400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924300" y="48688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Підготувала:</a:t>
            </a:r>
          </a:p>
          <a:p>
            <a:r>
              <a:rPr lang="ru-RU" b="1">
                <a:solidFill>
                  <a:srgbClr val="990000"/>
                </a:solidFill>
              </a:rPr>
              <a:t>заступник директора з НВР</a:t>
            </a:r>
          </a:p>
          <a:p>
            <a:r>
              <a:rPr lang="ru-RU" b="1">
                <a:solidFill>
                  <a:srgbClr val="990000"/>
                </a:solidFill>
              </a:rPr>
              <a:t>Зайцева З.В.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763" y="1196975"/>
            <a:ext cx="80010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      Створення умов</a:t>
            </a:r>
          </a:p>
          <a:p>
            <a:pPr>
              <a:defRPr/>
            </a:pP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   для забезпечення успішності адаптаційного періоду  учнів 1-х класів   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uk-UA" b="1" smtClean="0">
                <a:solidFill>
                  <a:schemeClr val="hlink"/>
                </a:solidFill>
                <a:latin typeface="Times New Roman" pitchFamily="18" charset="0"/>
              </a:rPr>
              <a:t>Форми шкільної адаптації</a:t>
            </a:r>
            <a:endParaRPr lang="ru-RU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990000"/>
                </a:solidFill>
                <a:latin typeface="Times New Roman" pitchFamily="18" charset="0"/>
              </a:rPr>
              <a:t>Психологічна адаптація</a:t>
            </a:r>
          </a:p>
          <a:p>
            <a:r>
              <a:rPr lang="uk-UA" b="1" dirty="0" smtClean="0">
                <a:solidFill>
                  <a:srgbClr val="990000"/>
                </a:solidFill>
                <a:latin typeface="Times New Roman" pitchFamily="18" charset="0"/>
              </a:rPr>
              <a:t>Біологічна адаптація</a:t>
            </a:r>
          </a:p>
          <a:p>
            <a:r>
              <a:rPr lang="uk-UA" b="1" dirty="0" smtClean="0">
                <a:solidFill>
                  <a:srgbClr val="990000"/>
                </a:solidFill>
                <a:latin typeface="Times New Roman" pitchFamily="18" charset="0"/>
              </a:rPr>
              <a:t>Соціальна адаптація</a:t>
            </a:r>
            <a:endParaRPr lang="ru-RU" b="1" dirty="0" smtClean="0">
              <a:solidFill>
                <a:srgbClr val="9900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uk-UA" b="1" dirty="0" smtClean="0">
                <a:solidFill>
                  <a:srgbClr val="990000"/>
                </a:solidFill>
                <a:latin typeface="Times New Roman" pitchFamily="18" charset="0"/>
              </a:rPr>
              <a:t>    </a:t>
            </a:r>
            <a:endParaRPr lang="ru-RU" b="1" dirty="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5124" name="Рисунок 15" descr="http://img-fotki.yandex.ru/get/3700/shaf-bulat.3/0_3ad3b_372356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3456384" cy="433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 bwMode="auto">
          <a:xfrm>
            <a:off x="395288" y="260350"/>
            <a:ext cx="8215312" cy="71437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984807"/>
                </a:solidFill>
                <a:latin typeface="Times New Roman" pitchFamily="18" charset="0"/>
              </a:rPr>
              <a:t>Психологічна адаптація</a:t>
            </a:r>
            <a:r>
              <a:rPr lang="uk-UA" sz="12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uk-UA" sz="12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ru-RU" sz="1200" b="1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28625" y="642938"/>
            <a:ext cx="8215313" cy="1379537"/>
          </a:xfrm>
        </p:spPr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  <a:latin typeface="Times New Roman" pitchFamily="18" charset="0"/>
              </a:rPr>
              <a:t>це входження до нової системи вимог, пов'язаних з виконанням освітньої діяльності.</a:t>
            </a:r>
          </a:p>
        </p:txBody>
      </p:sp>
      <p:pic>
        <p:nvPicPr>
          <p:cNvPr id="6148" name="Picture 1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4825" y="4824413"/>
            <a:ext cx="228917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 txBox="1">
            <a:spLocks/>
          </p:cNvSpPr>
          <p:nvPr/>
        </p:nvSpPr>
        <p:spPr bwMode="auto">
          <a:xfrm>
            <a:off x="428625" y="2000250"/>
            <a:ext cx="82153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uk-UA" sz="3600" b="1" dirty="0">
                <a:solidFill>
                  <a:srgbClr val="984807"/>
                </a:solidFill>
                <a:latin typeface="Times New Roman" pitchFamily="18" charset="0"/>
                <a:cs typeface="Segoe UI" pitchFamily="34" charset="0"/>
              </a:rPr>
              <a:t>Біологічна адаптація</a:t>
            </a:r>
            <a:r>
              <a:rPr lang="uk-UA" sz="14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/>
            </a:r>
            <a:br>
              <a:rPr lang="uk-UA" sz="14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</a:br>
            <a:endParaRPr lang="ru-RU" sz="1400" b="1" dirty="0">
              <a:solidFill>
                <a:srgbClr val="99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6150" name="Rectangle 3"/>
          <p:cNvSpPr txBox="1">
            <a:spLocks/>
          </p:cNvSpPr>
          <p:nvPr/>
        </p:nvSpPr>
        <p:spPr bwMode="auto">
          <a:xfrm>
            <a:off x="500063" y="2500313"/>
            <a:ext cx="82153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Segoe UI" pitchFamily="34" charset="0"/>
              </a:rPr>
              <a:t>це </a:t>
            </a:r>
            <a:r>
              <a:rPr lang="ru-RU" sz="2800" b="1">
                <a:solidFill>
                  <a:schemeClr val="hlink"/>
                </a:solidFill>
                <a:latin typeface="Times New Roman" pitchFamily="18" charset="0"/>
              </a:rPr>
              <a:t>пристосування до нового режиму навчання й життя.</a:t>
            </a: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ru-RU" sz="2800" b="1">
              <a:solidFill>
                <a:schemeClr val="hlink"/>
              </a:solidFill>
              <a:latin typeface="Times New Roman" pitchFamily="18" charset="0"/>
              <a:cs typeface="Segoe U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ru-RU" sz="2800" b="1">
              <a:solidFill>
                <a:schemeClr val="hlin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6151" name="Rectangle 2"/>
          <p:cNvSpPr txBox="1">
            <a:spLocks/>
          </p:cNvSpPr>
          <p:nvPr/>
        </p:nvSpPr>
        <p:spPr bwMode="auto">
          <a:xfrm>
            <a:off x="642938" y="3429000"/>
            <a:ext cx="82153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uk-UA" sz="3600" b="1">
                <a:solidFill>
                  <a:srgbClr val="984807"/>
                </a:solidFill>
                <a:latin typeface="Times New Roman" pitchFamily="18" charset="0"/>
                <a:cs typeface="Segoe UI" pitchFamily="34" charset="0"/>
              </a:rPr>
              <a:t>Соціальна адаптація</a:t>
            </a:r>
            <a:r>
              <a:rPr lang="ru-RU" sz="1500" b="1">
                <a:solidFill>
                  <a:schemeClr val="hlink"/>
                </a:solidFill>
                <a:latin typeface="Times New Roman" pitchFamily="18" charset="0"/>
                <a:cs typeface="Segoe UI" pitchFamily="34" charset="0"/>
              </a:rPr>
              <a:t/>
            </a:r>
            <a:br>
              <a:rPr lang="ru-RU" sz="1500" b="1">
                <a:solidFill>
                  <a:schemeClr val="hlink"/>
                </a:solidFill>
                <a:latin typeface="Times New Roman" pitchFamily="18" charset="0"/>
                <a:cs typeface="Segoe UI" pitchFamily="34" charset="0"/>
              </a:rPr>
            </a:br>
            <a:endParaRPr lang="ru-RU" sz="1500" b="1">
              <a:solidFill>
                <a:schemeClr val="hlin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6152" name="Rectangle 3"/>
          <p:cNvSpPr txBox="1">
            <a:spLocks/>
          </p:cNvSpPr>
          <p:nvPr/>
        </p:nvSpPr>
        <p:spPr bwMode="auto">
          <a:xfrm>
            <a:off x="500063" y="3929063"/>
            <a:ext cx="8215312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Segoe UI" pitchFamily="34" charset="0"/>
              </a:rPr>
              <a:t>це процес входження до учнівського колективу.</a:t>
            </a:r>
            <a:r>
              <a:rPr lang="ru-RU" sz="2800" b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ru-RU" sz="3200" b="1">
              <a:solidFill>
                <a:srgbClr val="990000"/>
              </a:solidFill>
              <a:latin typeface="Times New Roman" pitchFamily="18" charset="0"/>
              <a:cs typeface="Segoe UI" pitchFamily="34" charset="0"/>
            </a:endParaRPr>
          </a:p>
        </p:txBody>
      </p:sp>
      <p:pic>
        <p:nvPicPr>
          <p:cNvPr id="6153" name="Picture 7" descr="64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857750"/>
            <a:ext cx="2328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 bwMode="auto">
          <a:xfrm>
            <a:off x="428625" y="142875"/>
            <a:ext cx="8215313" cy="714375"/>
          </a:xfrm>
        </p:spPr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Ознаки адаптації</a:t>
            </a:r>
            <a:r>
              <a:rPr lang="ru-RU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28625" y="1000125"/>
            <a:ext cx="8215313" cy="5143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600" b="1" smtClean="0">
                <a:solidFill>
                  <a:srgbClr val="990000"/>
                </a:solidFill>
                <a:latin typeface="Times New Roman" pitchFamily="18" charset="0"/>
              </a:rPr>
              <a:t>Діти перебувають у  спокійному, врівноваженому стані. </a:t>
            </a:r>
          </a:p>
          <a:p>
            <a:pPr>
              <a:lnSpc>
                <a:spcPct val="80000"/>
              </a:lnSpc>
            </a:pPr>
            <a:r>
              <a:rPr lang="ru-RU" sz="2600" b="1" smtClean="0">
                <a:solidFill>
                  <a:srgbClr val="990000"/>
                </a:solidFill>
                <a:latin typeface="Times New Roman" pitchFamily="18" charset="0"/>
              </a:rPr>
              <a:t> На уроках стримані та уважні. </a:t>
            </a:r>
          </a:p>
          <a:p>
            <a:pPr>
              <a:lnSpc>
                <a:spcPct val="80000"/>
              </a:lnSpc>
            </a:pPr>
            <a:r>
              <a:rPr lang="ru-RU" sz="2600" b="1" smtClean="0">
                <a:solidFill>
                  <a:srgbClr val="990000"/>
                </a:solidFill>
                <a:latin typeface="Times New Roman" pitchFamily="18" charset="0"/>
              </a:rPr>
              <a:t> На перервах жваві та рухливі. </a:t>
            </a:r>
          </a:p>
          <a:p>
            <a:pPr>
              <a:lnSpc>
                <a:spcPct val="80000"/>
              </a:lnSpc>
            </a:pPr>
            <a:r>
              <a:rPr lang="ru-RU" sz="2600" smtClean="0"/>
              <a:t> </a:t>
            </a:r>
            <a:r>
              <a:rPr lang="ru-RU" sz="2600" b="1" smtClean="0">
                <a:solidFill>
                  <a:srgbClr val="990000"/>
                </a:solidFill>
                <a:latin typeface="Times New Roman" pitchFamily="18" charset="0"/>
              </a:rPr>
              <a:t>Добре розуміють і з готовністю виконують вимоги вчителя, не очікуючи заохочення. </a:t>
            </a:r>
          </a:p>
          <a:p>
            <a:pPr>
              <a:lnSpc>
                <a:spcPct val="80000"/>
              </a:lnSpc>
            </a:pPr>
            <a:r>
              <a:rPr lang="ru-RU" sz="2600" b="1" smtClean="0">
                <a:solidFill>
                  <a:srgbClr val="990000"/>
                </a:solidFill>
                <a:latin typeface="Times New Roman" pitchFamily="18" charset="0"/>
              </a:rPr>
              <a:t>Негативна оцінка сприймається адекватно. </a:t>
            </a:r>
          </a:p>
          <a:p>
            <a:pPr>
              <a:lnSpc>
                <a:spcPct val="80000"/>
              </a:lnSpc>
            </a:pPr>
            <a:r>
              <a:rPr lang="ru-RU" sz="2600" b="1" smtClean="0">
                <a:solidFill>
                  <a:srgbClr val="990000"/>
                </a:solidFill>
                <a:latin typeface="Times New Roman" pitchFamily="18" charset="0"/>
              </a:rPr>
              <a:t> Навчальна діяльність, спілкування мають ініціативний характер. </a:t>
            </a:r>
          </a:p>
          <a:p>
            <a:pPr>
              <a:lnSpc>
                <a:spcPct val="80000"/>
              </a:lnSpc>
            </a:pPr>
            <a:r>
              <a:rPr lang="ru-RU" sz="2600" b="1" smtClean="0">
                <a:solidFill>
                  <a:srgbClr val="990000"/>
                </a:solidFill>
                <a:latin typeface="Times New Roman" pitchFamily="18" charset="0"/>
              </a:rPr>
              <a:t> Активні на уроках, самі відповідають і ставлять запитання. </a:t>
            </a:r>
          </a:p>
          <a:p>
            <a:pPr>
              <a:lnSpc>
                <a:spcPct val="80000"/>
              </a:lnSpc>
            </a:pPr>
            <a:r>
              <a:rPr lang="ru-RU" sz="2600" b="1" smtClean="0">
                <a:solidFill>
                  <a:srgbClr val="990000"/>
                </a:solidFill>
                <a:latin typeface="Times New Roman" pitchFamily="18" charset="0"/>
              </a:rPr>
              <a:t> Заводять знайомства з учнями інших класів; </a:t>
            </a:r>
          </a:p>
          <a:p>
            <a:pPr>
              <a:lnSpc>
                <a:spcPct val="80000"/>
              </a:lnSpc>
            </a:pPr>
            <a:r>
              <a:rPr lang="ru-RU" sz="2600" b="1" smtClean="0">
                <a:solidFill>
                  <a:srgbClr val="990000"/>
                </a:solidFill>
                <a:latin typeface="Times New Roman" pitchFamily="18" charset="0"/>
              </a:rPr>
              <a:t>Успішно засвоюють навчальний матеріал</a:t>
            </a:r>
            <a:r>
              <a:rPr lang="ru-RU" sz="2600" smtClean="0"/>
              <a:t>. </a:t>
            </a:r>
          </a:p>
          <a:p>
            <a:pPr>
              <a:lnSpc>
                <a:spcPct val="80000"/>
              </a:lnSpc>
            </a:pPr>
            <a:endParaRPr lang="ru-RU" sz="2800" b="1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7172" name="Picture 4" descr="Рисунок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3625" y="5291138"/>
            <a:ext cx="1730375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/>
          </p:cNvSpPr>
          <p:nvPr>
            <p:ph type="title"/>
          </p:nvPr>
        </p:nvSpPr>
        <p:spPr bwMode="auto">
          <a:xfrm>
            <a:off x="107950" y="285750"/>
            <a:ext cx="8928100" cy="928688"/>
          </a:xfrm>
        </p:spPr>
        <p:txBody>
          <a:bodyPr/>
          <a:lstStyle/>
          <a:p>
            <a:r>
              <a:rPr lang="ru-RU" sz="4800" b="1" smtClean="0">
                <a:solidFill>
                  <a:schemeClr val="hlink"/>
                </a:solidFill>
                <a:latin typeface="Times New Roman" pitchFamily="18" charset="0"/>
              </a:rPr>
              <a:t>Рівні адаптаційного періоду </a:t>
            </a:r>
          </a:p>
        </p:txBody>
      </p:sp>
      <p:pic>
        <p:nvPicPr>
          <p:cNvPr id="8195" name="Picture 6" descr="0_802da_ebcb8d5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263900"/>
            <a:ext cx="396557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 txBox="1">
            <a:spLocks/>
          </p:cNvSpPr>
          <p:nvPr/>
        </p:nvSpPr>
        <p:spPr bwMode="auto">
          <a:xfrm>
            <a:off x="2143125" y="1357313"/>
            <a:ext cx="5357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b="1">
                <a:solidFill>
                  <a:srgbClr val="953735"/>
                </a:solidFill>
                <a:latin typeface="Times New Roman" pitchFamily="18" charset="0"/>
                <a:cs typeface="Segoe UI" pitchFamily="34" charset="0"/>
              </a:rPr>
              <a:t>Високий </a:t>
            </a:r>
          </a:p>
          <a:p>
            <a:pPr algn="ctr" eaLnBrk="0" hangingPunct="0"/>
            <a:r>
              <a:rPr lang="ru-RU" sz="4000" b="1">
                <a:solidFill>
                  <a:srgbClr val="953735"/>
                </a:solidFill>
                <a:latin typeface="Times New Roman" pitchFamily="18" charset="0"/>
                <a:cs typeface="Segoe UI" pitchFamily="34" charset="0"/>
              </a:rPr>
              <a:t>Середній</a:t>
            </a:r>
          </a:p>
          <a:p>
            <a:pPr algn="ctr" eaLnBrk="0" hangingPunct="0"/>
            <a:r>
              <a:rPr lang="ru-RU" sz="4000" b="1">
                <a:solidFill>
                  <a:srgbClr val="953735"/>
                </a:solidFill>
                <a:latin typeface="Times New Roman" pitchFamily="18" charset="0"/>
                <a:cs typeface="Segoe UI" pitchFamily="34" charset="0"/>
              </a:rPr>
              <a:t>Низький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Високий рівень адаптації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      Першокласник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позитивно </a:t>
            </a: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ставиться до школи: правила і вимоги сприймає адекватно; навчальний матеріал засвоює легко; глибоко оволодіває програмовим матеріалом,чемний, уважно вислуховує вказівки, пояснення вчителя; доручення виконує охоче, без зовнішнього контролю; виявляє високу зацікавленість до самостійної навчальної роботи, готується до всіх уроків; має у класі позитивний статус.</a:t>
            </a:r>
          </a:p>
        </p:txBody>
      </p:sp>
      <p:pic>
        <p:nvPicPr>
          <p:cNvPr id="9220" name="Рисунок 8" descr="j0343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35825" y="5281613"/>
            <a:ext cx="1800225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/>
          </p:cNvSpPr>
          <p:nvPr>
            <p:ph type="title"/>
          </p:nvPr>
        </p:nvSpPr>
        <p:spPr bwMode="auto">
          <a:xfrm>
            <a:off x="395288" y="115888"/>
            <a:ext cx="8215312" cy="714375"/>
          </a:xfrm>
        </p:spPr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Середній рівень адаптації</a:t>
            </a:r>
          </a:p>
        </p:txBody>
      </p:sp>
      <p:sp>
        <p:nvSpPr>
          <p:cNvPr id="10243" name="Rectangle 8"/>
          <p:cNvSpPr>
            <a:spLocks noGrp="1"/>
          </p:cNvSpPr>
          <p:nvPr>
            <p:ph type="body" idx="1"/>
          </p:nvPr>
        </p:nvSpPr>
        <p:spPr>
          <a:xfrm>
            <a:off x="0" y="836613"/>
            <a:ext cx="8215313" cy="5143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rgbClr val="990000"/>
                </a:solidFill>
              </a:rPr>
              <a:t>       </a:t>
            </a: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Першокласник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позитивно </a:t>
            </a: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ставиться до школи: відвідування уроків не викликає в нього негативних переживань, розуміє навчальний матеріал, коли вчитель пояснює його досить детально і наочно; засвоює основний зміст програми з усіх предметів, уважний під час виконання завдань, доручень, вказівок учителя, разом з тим потребу</a:t>
            </a:r>
            <a:r>
              <a:rPr lang="uk-UA" sz="2800" b="1" smtClean="0">
                <a:solidFill>
                  <a:srgbClr val="990000"/>
                </a:solidFill>
                <a:latin typeface="Times New Roman" pitchFamily="18" charset="0"/>
              </a:rPr>
              <a:t>є</a:t>
            </a: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 контролю з боку дорослого; зосередженим буває, коли робить щось цікаве для себе; майже завжди готується до уроків ; доручення виконує сумлінно; дружить з багатьма однокласниками. </a:t>
            </a:r>
          </a:p>
        </p:txBody>
      </p:sp>
      <p:pic>
        <p:nvPicPr>
          <p:cNvPr id="10244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084763"/>
            <a:ext cx="18272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15312" cy="714375"/>
          </a:xfrm>
        </p:spPr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Низький рівень адаптації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323850" y="692150"/>
            <a:ext cx="8215313" cy="5143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   </a:t>
            </a:r>
            <a:r>
              <a:rPr lang="uk-UA" sz="2400" b="1" smtClean="0">
                <a:solidFill>
                  <a:srgbClr val="990000"/>
                </a:solidFill>
                <a:latin typeface="Times New Roman" pitchFamily="18" charset="0"/>
              </a:rPr>
              <a:t>Першокласник </a:t>
            </a:r>
            <a:r>
              <a:rPr lang="uk-UA" sz="2400" b="1" smtClean="0">
                <a:solidFill>
                  <a:srgbClr val="FF0000"/>
                </a:solidFill>
                <a:latin typeface="Times New Roman" pitchFamily="18" charset="0"/>
              </a:rPr>
              <a:t>негативно або байдуже</a:t>
            </a:r>
            <a:r>
              <a:rPr lang="uk-UA" sz="2400" b="1" smtClean="0">
                <a:solidFill>
                  <a:srgbClr val="990000"/>
                </a:solidFill>
                <a:latin typeface="Times New Roman" pitchFamily="18" charset="0"/>
              </a:rPr>
              <a:t> ставиться до школи: часто скаржиться на здоров'я, погане самопочуття,  в нього переважає пригнічений настрій; спостерігаються порушення дисципліни; матеріал засвоює фрагментарно; самостійна робота з підручником викликає труднощі, під час виконання  самостійних завдань не виявляє до них інтересу; до уроків готується  нерегулярно, потребує постійного контролю, систематичних нагадувань і спонукань з боку вчителя; може зберігати працездатність і увагу за наявності тривалих пауз для відпочинку; для розуміння нового матеріалу потребує значної допомоги вчителя ; доручення виконує під контролем і без особливого бажання; пасивний, близьких друзів не має, знає імена й  прізвища лише частини однокласників. </a:t>
            </a:r>
          </a:p>
        </p:txBody>
      </p:sp>
      <p:pic>
        <p:nvPicPr>
          <p:cNvPr id="11268" name="Рисунок 10" descr="j0343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72350" y="5113338"/>
            <a:ext cx="177165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4288"/>
            <a:ext cx="8215312" cy="714375"/>
          </a:xfrm>
        </p:spPr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Рівень адаптації учнів 1-х класів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06472"/>
              </p:ext>
            </p:extLst>
          </p:nvPr>
        </p:nvGraphicFramePr>
        <p:xfrm>
          <a:off x="539552" y="836712"/>
          <a:ext cx="7776989" cy="381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901"/>
                <a:gridCol w="2850619"/>
                <a:gridCol w="3096469"/>
              </a:tblGrid>
              <a:tr h="6607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Рівень</a:t>
                      </a:r>
                    </a:p>
                  </a:txBody>
                  <a:tcPr marL="91442" marR="91442" marT="45738" marB="4573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1-А</a:t>
                      </a:r>
                    </a:p>
                  </a:txBody>
                  <a:tcPr marL="91442" marR="91442" marT="45738" marB="4573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1-Б</a:t>
                      </a:r>
                    </a:p>
                  </a:txBody>
                  <a:tcPr marL="91442" marR="91442" marT="45738" marB="4573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305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Високий</a:t>
                      </a:r>
                      <a:endParaRPr lang="uk-UA" sz="2400" dirty="0"/>
                    </a:p>
                  </a:txBody>
                  <a:tcPr marL="91442" marR="9144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7</a:t>
                      </a:r>
                      <a:endParaRPr lang="uk-UA" sz="2400" dirty="0"/>
                    </a:p>
                  </a:txBody>
                  <a:tcPr marL="91442" marR="9144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11</a:t>
                      </a:r>
                      <a:endParaRPr lang="uk-UA" sz="2400" dirty="0"/>
                    </a:p>
                  </a:txBody>
                  <a:tcPr marL="91442" marR="91442" marT="45738" marB="45738"/>
                </a:tc>
              </a:tr>
              <a:tr h="58305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Середній</a:t>
                      </a:r>
                      <a:endParaRPr lang="uk-UA" sz="2400" dirty="0"/>
                    </a:p>
                  </a:txBody>
                  <a:tcPr marL="91442" marR="9144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16</a:t>
                      </a:r>
                      <a:endParaRPr lang="uk-UA" sz="2400" dirty="0"/>
                    </a:p>
                  </a:txBody>
                  <a:tcPr marL="91442" marR="9144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15</a:t>
                      </a:r>
                      <a:endParaRPr lang="uk-UA" sz="2400" dirty="0"/>
                    </a:p>
                  </a:txBody>
                  <a:tcPr marL="91442" marR="91442" marT="45738" marB="45738"/>
                </a:tc>
              </a:tr>
              <a:tr h="1989539">
                <a:tc>
                  <a:txBody>
                    <a:bodyPr/>
                    <a:lstStyle/>
                    <a:p>
                      <a:pPr algn="ctr"/>
                      <a:r>
                        <a:rPr lang="uk-UA" sz="2600" dirty="0" smtClean="0"/>
                        <a:t>Низький</a:t>
                      </a:r>
                      <a:endParaRPr lang="uk-UA" sz="2600" dirty="0"/>
                    </a:p>
                  </a:txBody>
                  <a:tcPr marL="91442" marR="9144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2</a:t>
                      </a:r>
                    </a:p>
                    <a:p>
                      <a:pPr algn="ctr"/>
                      <a:r>
                        <a:rPr lang="uk-UA" sz="2400" dirty="0" err="1" smtClean="0"/>
                        <a:t>Ряполов</a:t>
                      </a:r>
                      <a:r>
                        <a:rPr lang="uk-UA" sz="2400" dirty="0" smtClean="0"/>
                        <a:t> Юрій</a:t>
                      </a:r>
                    </a:p>
                    <a:p>
                      <a:pPr algn="ctr"/>
                      <a:r>
                        <a:rPr lang="uk-UA" sz="2400" dirty="0" err="1" smtClean="0"/>
                        <a:t>Духов</a:t>
                      </a:r>
                      <a:r>
                        <a:rPr lang="uk-UA" sz="2400" dirty="0" smtClean="0"/>
                        <a:t> Іван</a:t>
                      </a:r>
                    </a:p>
                  </a:txBody>
                  <a:tcPr marL="91442" marR="9144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</a:t>
                      </a:r>
                    </a:p>
                    <a:p>
                      <a:pPr algn="ctr"/>
                      <a:r>
                        <a:rPr lang="uk-UA" sz="2400" dirty="0" err="1" smtClean="0"/>
                        <a:t>Кісільов</a:t>
                      </a:r>
                      <a:r>
                        <a:rPr lang="uk-UA" sz="2400" dirty="0" smtClean="0"/>
                        <a:t> Максим</a:t>
                      </a:r>
                    </a:p>
                  </a:txBody>
                  <a:tcPr marL="91442" marR="91442" marT="45738" marB="45738"/>
                </a:tc>
              </a:tr>
            </a:tbl>
          </a:graphicData>
        </a:graphic>
      </p:graphicFrame>
      <p:pic>
        <p:nvPicPr>
          <p:cNvPr id="1027" name="Picture 3" descr="C:\Users\Georg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3312368" cy="26830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 bwMode="auto">
          <a:xfrm>
            <a:off x="250825" y="14288"/>
            <a:ext cx="8642350" cy="714375"/>
          </a:xfrm>
        </p:spPr>
        <p:txBody>
          <a:bodyPr/>
          <a:lstStyle/>
          <a:p>
            <a:r>
              <a:rPr lang="ru-RU" b="1" smtClean="0">
                <a:solidFill>
                  <a:schemeClr val="hlink"/>
                </a:solidFill>
                <a:latin typeface="Times New Roman" pitchFamily="18" charset="0"/>
              </a:rPr>
              <a:t>Відвідування гуртків учнями 1-х класів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94225"/>
              </p:ext>
            </p:extLst>
          </p:nvPr>
        </p:nvGraphicFramePr>
        <p:xfrm>
          <a:off x="179388" y="836613"/>
          <a:ext cx="8785226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976"/>
                <a:gridCol w="3703732"/>
                <a:gridCol w="1800200"/>
                <a:gridCol w="1728318"/>
              </a:tblGrid>
              <a:tr h="3354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з/п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гуртка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Відвідують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7431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1-А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1-Б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479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Спортивні секції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479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Образотворче мистецтво</a:t>
                      </a:r>
                      <a:endParaRPr lang="uk-UA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617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Карате</a:t>
                      </a:r>
                      <a:endParaRPr lang="uk-UA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3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479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Програмування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479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Танцювальний 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479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Позашкільні заклади: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Художня гімнастика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479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25/100</a:t>
                      </a: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uk-UA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23/93 </a:t>
                      </a:r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uk-UA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Users\Georg\Desktop\images 1.jpg"/>
          <p:cNvPicPr>
            <a:picLocks noChangeAspect="1" noChangeArrowheads="1"/>
          </p:cNvPicPr>
          <p:nvPr/>
        </p:nvPicPr>
        <p:blipFill>
          <a:blip r:embed="rId2" cstate="print"/>
          <a:srcRect l="6623" t="8842" r="3969" b="11581"/>
          <a:stretch>
            <a:fillRect/>
          </a:stretch>
        </p:blipFill>
        <p:spPr bwMode="auto">
          <a:xfrm>
            <a:off x="467544" y="4509121"/>
            <a:ext cx="3492386" cy="23282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Дезадаптація 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395288" y="1052513"/>
            <a:ext cx="8215312" cy="5143500"/>
          </a:xfrm>
        </p:spPr>
        <p:txBody>
          <a:bodyPr/>
          <a:lstStyle/>
          <a:p>
            <a:r>
              <a:rPr lang="ru-RU" b="1" smtClean="0">
                <a:solidFill>
                  <a:srgbClr val="990000"/>
                </a:solidFill>
                <a:latin typeface="Times New Roman" pitchFamily="18" charset="0"/>
              </a:rPr>
              <a:t>це утворення неадекватних механізмів пристосування дитини до школи у формі порушення в навчанні й поведінці, конфліктних стосунків, психосоматичних захворювань і реакцій, підвищеного рівня тривожності, викривлень у розвит-ку особистості. </a:t>
            </a:r>
          </a:p>
        </p:txBody>
      </p:sp>
      <p:pic>
        <p:nvPicPr>
          <p:cNvPr id="14340" name="Picture 4" descr="Clipart-Cartoon-Design-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554538"/>
            <a:ext cx="20764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88913"/>
            <a:ext cx="8215312" cy="5143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>
                <a:solidFill>
                  <a:schemeClr val="hlink"/>
                </a:solidFill>
                <a:latin typeface="Arial" pitchFamily="34" charset="0"/>
              </a:rPr>
              <a:t>            </a:t>
            </a:r>
            <a:r>
              <a:rPr lang="ru-RU" sz="3600" b="1" smtClean="0">
                <a:solidFill>
                  <a:schemeClr val="hlink"/>
                </a:solidFill>
                <a:latin typeface="Arial Unicode MS" pitchFamily="34" charset="-128"/>
              </a:rPr>
              <a:t>Бути готовим до школи - не означає вміти читати, писати і рахувати.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chemeClr val="hlink"/>
                </a:solidFill>
                <a:latin typeface="Arial Unicode MS" pitchFamily="34" charset="-128"/>
              </a:rPr>
              <a:t> </a:t>
            </a:r>
            <a:r>
              <a:rPr lang="ru-RU" sz="3600" b="1" smtClean="0">
                <a:solidFill>
                  <a:schemeClr val="hlink"/>
                </a:solidFill>
                <a:latin typeface="Arial" pitchFamily="34" charset="0"/>
              </a:rPr>
              <a:t>             </a:t>
            </a:r>
            <a:r>
              <a:rPr lang="ru-RU" sz="3600" b="1" smtClean="0">
                <a:solidFill>
                  <a:schemeClr val="hlink"/>
                </a:solidFill>
                <a:latin typeface="Arial Unicode MS" pitchFamily="34" charset="-128"/>
              </a:rPr>
              <a:t>Бути готовим до школи - означає бути готовим всьому цьому навчитися.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chemeClr val="hlink"/>
                </a:solidFill>
                <a:latin typeface="Arial Unicode MS" pitchFamily="34" charset="-128"/>
              </a:rPr>
              <a:t>                                                                                                    </a:t>
            </a:r>
            <a:r>
              <a:rPr lang="ru-RU" sz="3600" b="1" i="1" smtClean="0">
                <a:solidFill>
                  <a:schemeClr val="hlink"/>
                </a:solidFill>
                <a:latin typeface="Arial Unicode MS" pitchFamily="34" charset="-128"/>
              </a:rPr>
              <a:t>Венгер Л. А.</a:t>
            </a:r>
          </a:p>
          <a:p>
            <a:endParaRPr lang="ru-RU" b="1" smtClean="0">
              <a:latin typeface="Arial Unicode MS" pitchFamily="34" charset="-128"/>
            </a:endParaRPr>
          </a:p>
        </p:txBody>
      </p:sp>
      <p:pic>
        <p:nvPicPr>
          <p:cNvPr id="3075" name="Picture 4" descr="0_6d471_1e56358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141663"/>
            <a:ext cx="35083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Ознаки дезадаптації</a:t>
            </a:r>
            <a:r>
              <a:rPr lang="ru-RU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Труднощі у навчанні аж до стійкої неуспішності; 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Порушення у відносинах з однокласниками, батьками, вчителями; 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Небажання ходити до школи; 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Соматичні прояви: </a:t>
            </a:r>
            <a:r>
              <a:rPr lang="ru-RU" sz="2400" smtClean="0">
                <a:solidFill>
                  <a:srgbClr val="990000"/>
                </a:solidFill>
              </a:rPr>
              <a:t>головний біль, порушення сну, біль у животі, порушення апетиту, пригнічений настрій, підвищена стомлюваність;</a:t>
            </a:r>
            <a:r>
              <a:rPr lang="ru-RU" sz="2400" b="1" smtClean="0">
                <a:solidFill>
                  <a:srgbClr val="99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Емоційні порушення; 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Зниження товариськості, емоційної стійкості, самоконтролю, соціальної сміливості та підвищені показники емоційної збудливості, тривожності, браку уваги на уроці, нездатності до тривалого зосередження, замикання у собі.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Причини дезадаптації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143000"/>
            <a:ext cx="8280400" cy="5143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FF0000"/>
                </a:solidFill>
              </a:rPr>
              <a:t>1. Особливості методів виховання в родині</a:t>
            </a:r>
            <a:r>
              <a:rPr lang="ru-RU" sz="28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</a:rPr>
              <a:t> Завищені очікування щодо навчальної успішності дитини, будь-яка невдача сприймається неадекватно.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</a:rPr>
              <a:t>  Розмови про недоліки школи чи вчителя замість акцентування на приємних моментах.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</a:rPr>
              <a:t>  Часті конфлікти з приводу навчання дитини, після чого все, що пов’язане з школою, втрачає привабливість.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</a:rPr>
              <a:t>  Виховання дитини за типом „кумир родини”: бурхливі емоції з мінімального приводу, які виснажують дорослих  і передаються  дітям.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</a:rPr>
              <a:t>  Байдуже ставлення батьків до навчання.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500188"/>
            <a:ext cx="7964488" cy="3781425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2. Порушення в системі відносин у школі</a:t>
            </a:r>
            <a:r>
              <a:rPr lang="ru-RU" sz="2800" b="1" smtClean="0">
                <a:solidFill>
                  <a:srgbClr val="990000"/>
                </a:solidFill>
              </a:rPr>
              <a:t> </a:t>
            </a:r>
          </a:p>
          <a:p>
            <a:r>
              <a:rPr lang="ru-RU" sz="2800" b="1" smtClean="0">
                <a:solidFill>
                  <a:srgbClr val="990000"/>
                </a:solidFill>
              </a:rPr>
              <a:t> Вплив на дитину самого процесу навчання. </a:t>
            </a:r>
          </a:p>
          <a:p>
            <a:r>
              <a:rPr lang="ru-RU" sz="2800" b="1" smtClean="0">
                <a:solidFill>
                  <a:srgbClr val="990000"/>
                </a:solidFill>
              </a:rPr>
              <a:t>  Некоректне ставлення вчителя до учня. </a:t>
            </a:r>
          </a:p>
          <a:p>
            <a:r>
              <a:rPr lang="ru-RU" sz="2800" b="1" smtClean="0">
                <a:solidFill>
                  <a:srgbClr val="990000"/>
                </a:solidFill>
              </a:rPr>
              <a:t>  Порушення відносин з однокласниками. </a:t>
            </a:r>
          </a:p>
          <a:p>
            <a:r>
              <a:rPr lang="ru-RU" sz="2800" b="1" smtClean="0">
                <a:solidFill>
                  <a:srgbClr val="990000"/>
                </a:solidFill>
              </a:rPr>
              <a:t>  Об’єктивна критика недоліків учня</a:t>
            </a:r>
            <a:br>
              <a:rPr lang="ru-RU" sz="2800" b="1" smtClean="0">
                <a:solidFill>
                  <a:srgbClr val="990000"/>
                </a:solidFill>
              </a:rPr>
            </a:br>
            <a:r>
              <a:rPr lang="ru-RU" sz="2800" b="1" smtClean="0">
                <a:solidFill>
                  <a:srgbClr val="990000"/>
                </a:solidFill>
              </a:rPr>
              <a:t> з боку вчителя в присутності інших. </a:t>
            </a:r>
          </a:p>
        </p:txBody>
      </p:sp>
      <p:pic>
        <p:nvPicPr>
          <p:cNvPr id="17411" name="Picture 7" descr="597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4500563"/>
            <a:ext cx="17843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 txBox="1">
            <a:spLocks/>
          </p:cNvSpPr>
          <p:nvPr/>
        </p:nvSpPr>
        <p:spPr bwMode="auto">
          <a:xfrm>
            <a:off x="428625" y="285750"/>
            <a:ext cx="82153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4000" b="1">
                <a:solidFill>
                  <a:schemeClr val="hlink"/>
                </a:solidFill>
                <a:latin typeface="Times New Roman" pitchFamily="18" charset="0"/>
                <a:cs typeface="Segoe UI" pitchFamily="34" charset="0"/>
              </a:rPr>
              <a:t>Причини дезадаптації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0" y="928688"/>
            <a:ext cx="8607425" cy="5143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FF0000"/>
                </a:solidFill>
              </a:rPr>
              <a:t>3. Індивідуальні особливості психічного розвитку дитини</a:t>
            </a:r>
            <a:r>
              <a:rPr lang="ru-RU" sz="2400" b="1" smtClean="0">
                <a:solidFill>
                  <a:srgbClr val="99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несформованість мотивації учня;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невисокий інтелектуальний потенціал;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 затримка психічного розвитку;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 гіперактивність ;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 труднощі у регуляції поведінки, уваги, навчальної діяльності;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 завищена самооцінка й рівень домагань дитини чи батьків;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 підвищена чутливість нервової системи;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 підвищений рівень тривожності;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 агресивність, замкненість;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хронічні захворювання, ослаблення </a:t>
            </a:r>
            <a:br>
              <a:rPr lang="ru-RU" sz="2400" b="1" smtClean="0">
                <a:solidFill>
                  <a:srgbClr val="990000"/>
                </a:solidFill>
              </a:rPr>
            </a:br>
            <a:r>
              <a:rPr lang="ru-RU" sz="2400" b="1" smtClean="0">
                <a:solidFill>
                  <a:srgbClr val="990000"/>
                </a:solidFill>
              </a:rPr>
              <a:t>організму ;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 відсутність підготовки до школи. </a:t>
            </a:r>
          </a:p>
        </p:txBody>
      </p:sp>
      <p:pic>
        <p:nvPicPr>
          <p:cNvPr id="18435" name="Picture 5" descr="0_5ad29_cd81fff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3713" y="4200525"/>
            <a:ext cx="230028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 txBox="1">
            <a:spLocks/>
          </p:cNvSpPr>
          <p:nvPr/>
        </p:nvSpPr>
        <p:spPr bwMode="auto">
          <a:xfrm>
            <a:off x="357188" y="142875"/>
            <a:ext cx="82153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4000" b="1">
                <a:solidFill>
                  <a:schemeClr val="hlink"/>
                </a:solidFill>
                <a:latin typeface="Times New Roman" pitchFamily="18" charset="0"/>
                <a:cs typeface="Segoe UI" pitchFamily="34" charset="0"/>
              </a:rPr>
              <a:t>Причини дезадаптації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27" y="0"/>
            <a:ext cx="9115773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Для того, </a:t>
            </a:r>
            <a:r>
              <a:rPr lang="ru-RU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щоб</a:t>
            </a: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краще</a:t>
            </a: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адаптувалася</a:t>
            </a: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дитина</a:t>
            </a: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до </a:t>
            </a:r>
            <a:r>
              <a:rPr lang="ru-RU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школи</a:t>
            </a: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4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потрібно</a:t>
            </a:r>
            <a:endParaRPr lang="ru-RU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1340768"/>
            <a:ext cx="9001125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сприятливої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прожитого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шкільного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дня; 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обов'язкове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знайомство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 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неприпустимість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залякування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критики на адресу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особливо 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присутності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людей (бабусь,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дідусів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однолітків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 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урахування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темпераменту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шкільного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 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самостійності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навчальній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 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Моральне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самоконтролю 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самооцінки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самодостатності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1748" name="Picture 5" descr="021ae8670206"/>
          <p:cNvPicPr>
            <a:picLocks noChangeAspect="1" noChangeArrowheads="1"/>
          </p:cNvPicPr>
          <p:nvPr/>
        </p:nvPicPr>
        <p:blipFill>
          <a:blip r:embed="rId2" cstate="print"/>
          <a:srcRect b="6126"/>
          <a:stretch>
            <a:fillRect/>
          </a:stretch>
        </p:blipFill>
        <p:spPr bwMode="auto">
          <a:xfrm>
            <a:off x="6858000" y="4786313"/>
            <a:ext cx="2286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08720"/>
            <a:ext cx="91440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He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віднімай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чужого,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але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своє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не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віддавай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Попросять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- дай,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намагаються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відняти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-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намагайся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захиститись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бийся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без причини.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Кличуть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грати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-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йди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не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кличуть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-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спитай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дозволу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грати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разом,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це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не соромно.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Грай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чесно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не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підводь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своїх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товаришів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дражни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нікого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випрошуй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нічого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 Два рази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нікого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про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що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не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проси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Через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оцінки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не плач,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з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учителем не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сперечайся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не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ображайся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Намагайся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все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робити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вчасно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думай про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добрі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результати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вони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обов'язково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в тебе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будуть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Не ябедничай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не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наговорюй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на кого.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Частіше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кажи: давай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дружити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давай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грати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давай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разом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підемо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додому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Пам'ятай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: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не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кращий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за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всіх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не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гірший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за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всіх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-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неповторний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для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самого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себе,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батьків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учителів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друзів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Краще</a:t>
            </a:r>
            <a:r>
              <a:rPr lang="ru-RU" sz="2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пристосувати</a:t>
            </a:r>
            <a:r>
              <a:rPr lang="ru-RU" sz="2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дитину</a:t>
            </a:r>
            <a:r>
              <a:rPr lang="ru-RU" sz="2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до </a:t>
            </a:r>
            <a:r>
              <a:rPr lang="ru-RU" sz="28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життя</a:t>
            </a:r>
            <a:r>
              <a:rPr lang="ru-RU" sz="2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 </a:t>
            </a:r>
            <a:r>
              <a:rPr lang="ru-RU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школі</a:t>
            </a:r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b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</a:br>
            <a:r>
              <a:rPr lang="ru-RU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допоможуть</a:t>
            </a:r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</a:t>
            </a:r>
            <a:endParaRPr lang="ru-RU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6381328"/>
            <a:ext cx="3721224" cy="36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j-lt"/>
              </a:rPr>
              <a:t>Правила </a:t>
            </a:r>
            <a:r>
              <a:rPr lang="ru-RU" i="1" dirty="0" err="1">
                <a:latin typeface="+mj-lt"/>
              </a:rPr>
              <a:t>Симона</a:t>
            </a:r>
            <a:r>
              <a:rPr lang="ru-RU" i="1" dirty="0">
                <a:latin typeface="+mj-lt"/>
              </a:rPr>
              <a:t> Соловейчика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0"/>
            <a:ext cx="885646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Як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можуть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допомогти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батьки?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785813"/>
            <a:ext cx="9144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Пояснити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дитині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що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означає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«бути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школярем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» та для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чого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це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потрібно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Розповідати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про школу, про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існуючі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в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ній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правила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щоб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дитина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була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обізнана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відповідно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відчувала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себе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впевнено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не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боялася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сумнівалася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у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своїх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здібностях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Продумати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режим дня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суворо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його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дотримуватися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3.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Навчити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першокласника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задавати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вчителю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питання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(не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боятися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т.д.).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4.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Розвивати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навички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емоційного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контролю,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вміння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підкорятися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правилам.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5.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Пояснити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що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означає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акуратно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»,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старанно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»,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формувати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самооцінку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6.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Підтримувати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бажання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вчитися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7.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Вислуховувати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уважно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дитину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радити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як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діяти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в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тій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чи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іншій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ситуації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8.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Активно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взаємодіяти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з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учителем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шкільним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психологом. 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70308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першокласнику</a:t>
            </a:r>
            <a:r>
              <a:rPr lang="ru-RU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школи</a:t>
            </a:r>
            <a:endParaRPr lang="ru-RU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64353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Найголовніше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що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можете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подарувати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своїй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             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дитині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-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це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вашу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увагу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Ваше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позитивне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ставлення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до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школи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вчителів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              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спростить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дитині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період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адаптації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Ваше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спокійне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ставлення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до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шкільних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турбот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              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шкільного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життя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дуже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допоможе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дитині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Допоможіть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дитині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встановити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стосунки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з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             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однолітками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почуватися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впевнено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Допоможіть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дитині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звикнути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до нового режиму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життя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Мудре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ставлення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батьків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до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шкільних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успіхів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              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виключить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третину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можливих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неприємностей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              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дитини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1268760"/>
            <a:ext cx="4110037" cy="5222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2060"/>
                </a:solidFill>
                <a:latin typeface="+mj-lt"/>
              </a:rPr>
              <a:t>Порадник для батьків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успішно</a:t>
            </a:r>
            <a:r>
              <a:rPr lang="ru-RU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адаптувалася</a:t>
            </a:r>
            <a:r>
              <a:rPr lang="ru-RU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 </a:t>
            </a:r>
            <a:endParaRPr lang="ru-RU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4"/>
            <a:ext cx="9144000" cy="487133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Процес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навчання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викликає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першокласника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позитивні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емоції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упевнений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відчуває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страх.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Новоспечений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учень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справляється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шкільною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програмою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Дитина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проявляє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самостійність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при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виконанні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домашніх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завдань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звертається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допомогою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мами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тата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після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того, як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самостійно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спробувала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виконати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 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Першокласник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задоволений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своїми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стосунками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однокласниками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вчителем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0" y="3051175"/>
            <a:ext cx="91440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uk-UA" b="1">
                <a:latin typeface="Times New Roman" pitchFamily="18" charset="0"/>
              </a:rPr>
              <a:t> </a:t>
            </a:r>
            <a:endParaRPr lang="ru-RU" altLang="uk-UA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75"/>
            <a:ext cx="9144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щоб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найперші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кроки,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зроблені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кожним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малюком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у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шкільному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світі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були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для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самої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дитини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і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членів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його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сім'ї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радісними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і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впевненими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6817" y="285728"/>
            <a:ext cx="711964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Давайте </a:t>
            </a:r>
            <a:r>
              <a:rPr lang="ru-RU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постараємося</a:t>
            </a:r>
            <a:endParaRPr lang="ru-RU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36869" name="Picture 2" descr="http://schoolpark7.dn.ua/images/stories/gilik2520%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3857625"/>
            <a:ext cx="37861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544616" cy="357187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Адаптація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пристосування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умов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новими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дошкільному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дитинстві</a:t>
            </a:r>
            <a:r>
              <a:rPr lang="ru-RU" alt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195" name="AutoShape 5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pic>
        <p:nvPicPr>
          <p:cNvPr id="6" name="Picture 6" descr="te_1027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73016"/>
            <a:ext cx="345921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7224" y="620688"/>
            <a:ext cx="7522444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Тільки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спільно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всі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разом,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ми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подолаємо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всі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труднощі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!</a:t>
            </a:r>
          </a:p>
        </p:txBody>
      </p:sp>
      <p:pic>
        <p:nvPicPr>
          <p:cNvPr id="3789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213100"/>
            <a:ext cx="6096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ru-RU" sz="3900" b="1" smtClean="0">
                <a:solidFill>
                  <a:schemeClr val="hlink"/>
                </a:solidFill>
                <a:latin typeface="Times New Roman" pitchFamily="18" charset="0"/>
              </a:rPr>
              <a:t>Шкільна адаптація </a:t>
            </a:r>
          </a:p>
        </p:txBody>
      </p:sp>
      <p:pic>
        <p:nvPicPr>
          <p:cNvPr id="4099" name="Picture 7" descr="D:\My Documents\рисунки и фотграфии\school2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4714875"/>
            <a:ext cx="2201862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 txBox="1">
            <a:spLocks/>
          </p:cNvSpPr>
          <p:nvPr/>
        </p:nvSpPr>
        <p:spPr bwMode="auto">
          <a:xfrm>
            <a:off x="428625" y="1143000"/>
            <a:ext cx="8215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Процес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активного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пристосування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дитини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до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нової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системи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соціальних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умов,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нових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відносин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,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вимог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,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видів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діяльності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, режиму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життєдіяльності</a:t>
            </a:r>
            <a:r>
              <a:rPr lang="ru-RU" sz="2800" b="1" dirty="0">
                <a:solidFill>
                  <a:srgbClr val="0D0D0D"/>
                </a:solidFill>
                <a:latin typeface="Times New Roman" pitchFamily="18" charset="0"/>
                <a:cs typeface="Segoe UI" pitchFamily="34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Від</a:t>
            </a:r>
            <a:r>
              <a:rPr lang="ru-RU" sz="2800" b="1" dirty="0">
                <a:solidFill>
                  <a:srgbClr val="0D0D0D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благополучного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протікання</a:t>
            </a:r>
            <a:r>
              <a:rPr lang="ru-RU" sz="2800" b="1" dirty="0">
                <a:solidFill>
                  <a:srgbClr val="0D0D0D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цього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періоду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залежить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все подальше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шкільне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життя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дити-ни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: </a:t>
            </a:r>
            <a:r>
              <a:rPr lang="uk-UA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її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мотивація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до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навчання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,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її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здоров'я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,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її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комфорт,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її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ставлення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до 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інших</a:t>
            </a:r>
            <a:r>
              <a:rPr lang="ru-RU" sz="2800" b="1" dirty="0">
                <a:solidFill>
                  <a:srgbClr val="0D0D0D"/>
                </a:solidFill>
                <a:latin typeface="Times New Roman" pitchFamily="18" charset="0"/>
                <a:cs typeface="Segoe UI" pitchFamily="34" charset="0"/>
              </a:rPr>
              <a:t> .        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Segoe UI" pitchFamily="34" charset="0"/>
              </a:rPr>
              <a:t>                                             О.  Савченко</a:t>
            </a:r>
            <a:endParaRPr lang="ru-RU" sz="2800" b="1" dirty="0">
              <a:solidFill>
                <a:srgbClr val="0D0D0D"/>
              </a:solidFill>
              <a:latin typeface="Times New Roman" pitchFamily="18" charset="0"/>
              <a:cs typeface="Segoe UI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5759450" cy="5500688"/>
          </a:xfrm>
        </p:spPr>
        <p:txBody>
          <a:bodyPr/>
          <a:lstStyle/>
          <a:p>
            <a:pPr eaLnBrk="1" hangingPunct="1"/>
            <a:r>
              <a:rPr lang="ru-RU" altLang="uk-UA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altLang="uk-UA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Створення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дитини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уявлення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про школу як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місце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де вона буде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прийнята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сприйнята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такою,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якою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вона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є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усіма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своїми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почуттями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думками,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знаннями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проблемами, великими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малими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подіями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особистому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житті</a:t>
            </a:r>
            <a:r>
              <a:rPr lang="ru-RU" altLang="uk-UA" sz="36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886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uk-UA" sz="3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Мета </a:t>
            </a:r>
            <a:r>
              <a:rPr lang="ru-RU" altLang="uk-UA" sz="3600" b="1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адаптаційного</a:t>
            </a:r>
            <a:r>
              <a:rPr lang="ru-RU" altLang="uk-UA" sz="3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uk-UA" sz="3600" b="1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періоду</a:t>
            </a:r>
            <a:r>
              <a:rPr lang="ru-RU" altLang="uk-UA" sz="3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в 1 </a:t>
            </a:r>
            <a:r>
              <a:rPr lang="ru-RU" altLang="uk-UA" sz="3600" b="1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класі</a:t>
            </a:r>
            <a:endParaRPr lang="ru-RU" sz="3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00438"/>
            <a:ext cx="25654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5364088" cy="37258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до нового кола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до нового укладу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до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емоційного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6111" y="476672"/>
            <a:ext cx="538461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До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чого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адапту</a:t>
            </a:r>
            <a:r>
              <a:rPr lang="uk-UA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є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ться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першокласник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?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56992"/>
            <a:ext cx="3707904" cy="270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5332" y="214290"/>
            <a:ext cx="747377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Вікові</a:t>
            </a:r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особливості</a:t>
            </a:r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першокласників</a:t>
            </a:r>
            <a:endParaRPr lang="ru-RU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00125"/>
            <a:ext cx="9144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провідного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Кістково-сполучний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апарат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відзначається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гнучкістю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кістках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хрящової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зважати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запобігти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можливому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викривленню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хребта.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першокласників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дрібні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м’язи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кисті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через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відчувають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труднощі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оволодінні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графічними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навичками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мимовільним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запам’ятовуванням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довільна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пам'ять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найпростішим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переказ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словниковий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запас,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реченнях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привчати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висловлюватись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858000"/>
          </a:xfrm>
        </p:spPr>
        <p:txBody>
          <a:bodyPr rtlCol="0"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першокласників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конкретно-образне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абстрактних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компонентів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узагальнювати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розв’язувати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задачі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висловлювати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судження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міркування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першокласників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мимовільна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нестійка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реагують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яскраве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незвичне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часто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відволікаються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гальмування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переважати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процесами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збудження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передумови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вольових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проявити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зусилля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труднощів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утриматися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небажаних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вчинків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себе.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характеризуються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підвищеною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емоційною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вразливістю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розумно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вміло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словом.</a:t>
            </a:r>
            <a:endParaRPr lang="ru-RU" sz="23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0"/>
            <a:ext cx="747377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Вікові</a:t>
            </a:r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особливості</a:t>
            </a:r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першокласників</a:t>
            </a:r>
            <a:endParaRPr lang="ru-RU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44408" cy="42291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Звикання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тривалий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індивідуальний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статистикою,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50%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адаптується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півроку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часу.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Перш за все,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психологічно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готова до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здоров´я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Georg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05064"/>
            <a:ext cx="2376264" cy="28146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2831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10283180</Template>
  <TotalTime>919</TotalTime>
  <Words>1369</Words>
  <Application>Microsoft Office PowerPoint</Application>
  <PresentationFormat>Экран (4:3)</PresentationFormat>
  <Paragraphs>190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10283180</vt:lpstr>
      <vt:lpstr>Презентация PowerPoint</vt:lpstr>
      <vt:lpstr>Презентация PowerPoint</vt:lpstr>
      <vt:lpstr>Адаптація – це пристосування дитини до умов і вимог школи, які для неї є новими порівняно з умовами дитячого навчального закладу і сім'ї в дошкільному дитинстві.</vt:lpstr>
      <vt:lpstr>Шкільна адаптація </vt:lpstr>
      <vt:lpstr> Створення у дитини уявлення про школу як місце, де вона буде прийнята і сприйнята такою, якою вона є з усіма своїми почуттями, думками, знаннями, проблемами, великими і малими подіями в особистому житті.</vt:lpstr>
      <vt:lpstr>  - до нового кола спілкування;  - до нового укладу життя;  - до збільшення фізичного  та емоційного навантаження.  </vt:lpstr>
      <vt:lpstr>Презентация PowerPoint</vt:lpstr>
      <vt:lpstr>Презентация PowerPoint</vt:lpstr>
      <vt:lpstr> Звикання до школи - тривалий індивідуальний процес. Згідно зі статистикою, тільки 50% дітей адаптується до нових умов і вимог протягом півроку. Другий половині потрібно більше часу. Від чого залежить тривалість адаптації? Перш за все, від того, чи була дитина психологічно готова до школи, а також від її стану здоров´я та рівня розвитку. </vt:lpstr>
      <vt:lpstr>Форми шкільної адаптації</vt:lpstr>
      <vt:lpstr>Психологічна адаптація </vt:lpstr>
      <vt:lpstr>Ознаки адаптації </vt:lpstr>
      <vt:lpstr>Рівні адаптаційного періоду </vt:lpstr>
      <vt:lpstr>Високий рівень адаптації</vt:lpstr>
      <vt:lpstr>Середній рівень адаптації</vt:lpstr>
      <vt:lpstr>Низький рівень адаптації</vt:lpstr>
      <vt:lpstr>Рівень адаптації учнів 1-х класів </vt:lpstr>
      <vt:lpstr>Відвідування гуртків учнями 1-х класів </vt:lpstr>
      <vt:lpstr>Дезадаптація </vt:lpstr>
      <vt:lpstr>Ознаки дезадаптації </vt:lpstr>
      <vt:lpstr>Причини дезадаптації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Допомога першокласнику в період адаптації до школи</vt:lpstr>
      <vt:lpstr>Як зрозуміти, що дитина успішно адаптувалася? 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keywords>Корпорация Майкрософт</cp:keywords>
  <dc:description>Корпорация Майкрософт</dc:description>
  <cp:lastModifiedBy>Lic15</cp:lastModifiedBy>
  <cp:revision>72</cp:revision>
  <dcterms:created xsi:type="dcterms:W3CDTF">2010-03-24T17:23:23Z</dcterms:created>
  <dcterms:modified xsi:type="dcterms:W3CDTF">2022-10-27T06:26:05Z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TC102831801049</vt:lpwstr>
  </property>
</Properties>
</file>