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3"/>
  </p:notesMasterIdLst>
  <p:sldIdLst>
    <p:sldId id="256" r:id="rId2"/>
    <p:sldId id="257" r:id="rId3"/>
    <p:sldId id="314" r:id="rId4"/>
    <p:sldId id="302" r:id="rId5"/>
    <p:sldId id="293" r:id="rId6"/>
    <p:sldId id="260" r:id="rId7"/>
    <p:sldId id="303" r:id="rId8"/>
    <p:sldId id="304" r:id="rId9"/>
    <p:sldId id="305" r:id="rId10"/>
    <p:sldId id="315" r:id="rId11"/>
    <p:sldId id="316" r:id="rId12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3A04"/>
    <a:srgbClr val="5D2884"/>
    <a:srgbClr val="612B03"/>
    <a:srgbClr val="000000"/>
    <a:srgbClr val="763504"/>
    <a:srgbClr val="BCC7D6"/>
    <a:srgbClr val="E1D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4E16ED-BF25-4AD2-8243-35A106DADDBC}" type="datetimeFigureOut">
              <a:rPr lang="ru-RU"/>
              <a:pPr>
                <a:defRPr/>
              </a:pPr>
              <a:t>17.01.2022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A54A43-A27B-4FBB-83F6-1A00D14C3F6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8425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dirty="0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97FE0F-1EF7-47B8-9AEE-D65D5A29F5C2}" type="slidenum">
              <a:rPr lang="uk-UA" smtClean="0"/>
              <a:pPr/>
              <a:t>4</a:t>
            </a:fld>
            <a:endParaRPr lang="uk-U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A55A69-8CCC-4F09-AE3A-4F088944F35E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A69AD3-5CFE-427B-AAD9-D2440B830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14CD-E3CE-48F1-B161-9364408F17C6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F207D-2397-496B-A8D5-4357AF139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AB4DE-12E5-40B2-A737-749805BD5424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67579-37E1-4BED-A76E-0CD52F2F1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C9EBE-91F1-46C6-91A7-97C6ABEA9826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0BC1-883F-4AB4-ABEB-F70DE133D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E69661-AC47-4E31-BEA8-556470B688BA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C7EC38-CEEE-47BA-83D0-E279C6BB4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41934-A00B-422C-9169-04828E92E3FC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C10A-FEA4-4CBA-AAB3-D84EC1F51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0D28D-7141-433C-A2A6-A3304FA45D01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8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1D40A-0789-4D22-AB6A-6ED2DBA95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6EA1-0DBB-4583-91E2-22A653C61AB4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CAC9E-F28F-4418-A8F3-E1B80C686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49A3CA-C1D0-45D1-B1BA-C4E21AD55E15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ADC646-9B68-46A6-9808-3928C3117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AF662-CA4C-47AB-AC02-5CC538EAB2F3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530D8-E0BF-49B9-A7F1-F6A28200A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8D7447-015E-46AF-A469-5955B330DD02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3FD124-7D0B-45AB-85B3-0A4939E55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C0B2748B-9100-4BDB-B612-54444C61674E}" type="datetimeFigureOut">
              <a:rPr lang="ru-RU"/>
              <a:pPr>
                <a:defRPr/>
              </a:pPr>
              <a:t>17.01.2022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440D036C-0952-45BA-88F6-82378AF90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3" r:id="rId2"/>
    <p:sldLayoutId id="2147484041" r:id="rId3"/>
    <p:sldLayoutId id="2147484034" r:id="rId4"/>
    <p:sldLayoutId id="2147484035" r:id="rId5"/>
    <p:sldLayoutId id="2147484036" r:id="rId6"/>
    <p:sldLayoutId id="2147484042" r:id="rId7"/>
    <p:sldLayoutId id="2147484037" r:id="rId8"/>
    <p:sldLayoutId id="2147484043" r:id="rId9"/>
    <p:sldLayoutId id="2147484038" r:id="rId10"/>
    <p:sldLayoutId id="2147484039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3" y="0"/>
            <a:ext cx="824440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30000">
                <a:schemeClr val="tx2">
                  <a:lumMod val="20000"/>
                  <a:lumOff val="80000"/>
                </a:schemeClr>
              </a:gs>
              <a:gs pos="70000">
                <a:schemeClr val="accent2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42875"/>
            <a:ext cx="7772400" cy="65008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</a:rPr>
              <a:t>КРИТИЧНЕ МИСЛЕННЯ ЯК УМОВА РОЗВИТКУ ЗМІСТОВОЇ ЛІНІЇ</a:t>
            </a:r>
            <a:r>
              <a:rPr lang="ru-RU" sz="5400" dirty="0" smtClean="0">
                <a:solidFill>
                  <a:srgbClr val="C00000"/>
                </a:solidFill>
              </a:rPr>
              <a:t/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uk-UA" sz="5400" dirty="0" smtClean="0">
                <a:solidFill>
                  <a:srgbClr val="7030A0"/>
                </a:solidFill>
              </a:rPr>
              <a:t/>
            </a:r>
            <a:br>
              <a:rPr lang="uk-UA" sz="5400" dirty="0" smtClean="0">
                <a:solidFill>
                  <a:srgbClr val="7030A0"/>
                </a:solidFill>
              </a:rPr>
            </a:br>
            <a:r>
              <a:rPr lang="uk-UA" sz="5400" dirty="0" smtClean="0">
                <a:solidFill>
                  <a:srgbClr val="7030A0"/>
                </a:solidFill>
              </a:rPr>
              <a:t/>
            </a:r>
            <a:br>
              <a:rPr lang="uk-UA" sz="5400" dirty="0" smtClean="0">
                <a:solidFill>
                  <a:srgbClr val="7030A0"/>
                </a:solidFill>
              </a:rPr>
            </a:b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51054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Підготувала: Зайцева З.В., заступник директора з НВР</a:t>
            </a:r>
            <a:endParaRPr lang="ru-RU" sz="2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1043608" y="1"/>
            <a:ext cx="8100392" cy="6858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marL="265113" indent="-265113" eaLnBrk="1" hangingPunct="1">
              <a:buNone/>
            </a:pPr>
            <a:endParaRPr lang="ru-RU" dirty="0"/>
          </a:p>
          <a:p>
            <a:pPr marL="265113" indent="-265113" eaLnBrk="1" hangingPunct="1">
              <a:buNone/>
            </a:pP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5" t="19791" r="14896" b="14844"/>
          <a:stretch/>
        </p:blipFill>
        <p:spPr bwMode="auto">
          <a:xfrm>
            <a:off x="557212" y="260648"/>
            <a:ext cx="8623300" cy="637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92365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107504" y="27384"/>
            <a:ext cx="8100392" cy="6858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marL="82550" indent="0" algn="ctr">
              <a:buNone/>
            </a:pPr>
            <a:r>
              <a:rPr lang="uk-UA" b="1" dirty="0" smtClean="0"/>
              <a:t>До </a:t>
            </a:r>
            <a:r>
              <a:rPr lang="uk-UA" b="1" dirty="0"/>
              <a:t>рішення </a:t>
            </a:r>
            <a:r>
              <a:rPr lang="uk-UA" b="1" dirty="0" smtClean="0"/>
              <a:t>педради</a:t>
            </a:r>
            <a:endParaRPr lang="uk-UA" dirty="0"/>
          </a:p>
          <a:p>
            <a:pPr marL="82550" lvl="0" indent="0">
              <a:buNone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uk-UA" sz="2600" dirty="0" smtClean="0"/>
              <a:t>Забезпечити </a:t>
            </a:r>
            <a:r>
              <a:rPr lang="uk-UA" sz="2600" dirty="0"/>
              <a:t>якісний рівень знань учнів через використання активних форм навчальної діяльності та впровадження </a:t>
            </a:r>
            <a:r>
              <a:rPr lang="uk-UA" sz="2600" dirty="0" smtClean="0"/>
              <a:t>в </a:t>
            </a:r>
            <a:r>
              <a:rPr lang="uk-UA" sz="2600" dirty="0"/>
              <a:t>освітньому процесі технологій критичного мислення, передового педагогічного </a:t>
            </a:r>
            <a:r>
              <a:rPr lang="uk-UA" sz="2600" dirty="0" smtClean="0"/>
              <a:t>досвіду.						Постійно</a:t>
            </a:r>
            <a:endParaRPr lang="uk-UA" sz="2600" dirty="0"/>
          </a:p>
          <a:p>
            <a:pPr marL="82550" lvl="0" indent="0">
              <a:buNone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uk-UA" sz="2600" dirty="0" smtClean="0"/>
              <a:t>Вчити </a:t>
            </a:r>
            <a:r>
              <a:rPr lang="uk-UA" sz="2600" dirty="0"/>
              <a:t>учнів </a:t>
            </a:r>
            <a:r>
              <a:rPr lang="uk-UA" sz="2600" dirty="0" smtClean="0"/>
              <a:t>усвідомленого </a:t>
            </a:r>
            <a:r>
              <a:rPr lang="uk-UA" sz="2600" dirty="0"/>
              <a:t>та цілеспрямованого формулювання запитань різного типу (від простого до складного).</a:t>
            </a:r>
          </a:p>
          <a:p>
            <a:pPr marL="82550" indent="0">
              <a:buNone/>
            </a:pPr>
            <a:r>
              <a:rPr lang="uk-UA" sz="2600" dirty="0" smtClean="0"/>
              <a:t>							Постійно</a:t>
            </a:r>
            <a:endParaRPr lang="uk-UA" sz="2600" dirty="0"/>
          </a:p>
          <a:p>
            <a:pPr marL="82550" lvl="0" indent="0">
              <a:buNone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uk-UA" sz="2600" dirty="0" smtClean="0"/>
              <a:t>Вчити </a:t>
            </a:r>
            <a:r>
              <a:rPr lang="uk-UA" sz="2600" dirty="0"/>
              <a:t>встановлювати зв'язок між подіями в тексті та в житті, давати оцінку позитивних і негативних рис отриманої інформації</a:t>
            </a:r>
          </a:p>
          <a:p>
            <a:pPr marL="82550" indent="0">
              <a:buNone/>
            </a:pPr>
            <a:r>
              <a:rPr lang="uk-UA" sz="2600" dirty="0" smtClean="0"/>
              <a:t>					          На </a:t>
            </a:r>
            <a:r>
              <a:rPr lang="uk-UA" sz="2600" dirty="0"/>
              <a:t>кожному уроці</a:t>
            </a:r>
            <a:endParaRPr lang="ru-RU" sz="2600" dirty="0"/>
          </a:p>
          <a:p>
            <a:pPr marL="265113" indent="-265113" eaLnBrk="1" hangingPunct="1">
              <a:buNone/>
            </a:pP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8316416" y="980728"/>
            <a:ext cx="7200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2996952"/>
            <a:ext cx="7200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8316416" y="4725144"/>
            <a:ext cx="7200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90794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2493" y="0"/>
            <a:ext cx="8171507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265176" indent="-265176" algn="ctr" eaLnBrk="1" fontAlgn="auto" hangingPunct="1">
              <a:spcAft>
                <a:spcPts val="0"/>
              </a:spcAft>
              <a:buNone/>
              <a:defRPr/>
            </a:pPr>
            <a:r>
              <a:rPr lang="ru-RU" sz="1200" dirty="0" smtClean="0">
                <a:solidFill>
                  <a:srgbClr val="660066"/>
                </a:solidFill>
              </a:rPr>
              <a:t>	</a:t>
            </a:r>
          </a:p>
          <a:p>
            <a:pPr marL="265176" indent="-265176" algn="ctr" eaLnBrk="1" fontAlgn="auto" hangingPunct="1">
              <a:spcAft>
                <a:spcPts val="0"/>
              </a:spcAft>
              <a:buNone/>
              <a:defRPr/>
            </a:pPr>
            <a:r>
              <a:rPr lang="ru-RU" sz="4400" b="1" dirty="0" smtClean="0">
                <a:solidFill>
                  <a:srgbClr val="660066"/>
                </a:solidFill>
              </a:rPr>
              <a:t>Нормативно-</a:t>
            </a:r>
            <a:r>
              <a:rPr lang="ru-RU" sz="4400" b="1" dirty="0" err="1" smtClean="0">
                <a:solidFill>
                  <a:srgbClr val="660066"/>
                </a:solidFill>
              </a:rPr>
              <a:t>правове</a:t>
            </a:r>
            <a:r>
              <a:rPr lang="ru-RU" sz="4400" b="1" dirty="0" smtClean="0">
                <a:solidFill>
                  <a:srgbClr val="660066"/>
                </a:solidFill>
              </a:rPr>
              <a:t> </a:t>
            </a:r>
            <a:r>
              <a:rPr lang="ru-RU" sz="4400" b="1" dirty="0" err="1" smtClean="0">
                <a:solidFill>
                  <a:srgbClr val="660066"/>
                </a:solidFill>
              </a:rPr>
              <a:t>забезпечення</a:t>
            </a:r>
            <a:endParaRPr lang="ru-RU" sz="4400" b="1" dirty="0" smtClean="0">
              <a:solidFill>
                <a:srgbClr val="660066"/>
              </a:solidFill>
            </a:endParaRPr>
          </a:p>
          <a:p>
            <a:pPr marL="265176" indent="-265176" algn="ctr" eaLnBrk="1" fontAlgn="auto" hangingPunct="1">
              <a:spcAft>
                <a:spcPts val="0"/>
              </a:spcAft>
              <a:buNone/>
              <a:defRPr/>
            </a:pPr>
            <a:endParaRPr lang="ru-RU" sz="4000" b="1" dirty="0" smtClean="0">
              <a:solidFill>
                <a:srgbClr val="660066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   Державний стандарт початкової загальної освіти від 21.02.2018 за № 87;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Концепція Нової української школи;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Типова освітня програма для закладів загальної середньої освіти під керівництвом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Савченко О.Я. 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№ 1272,1273.</a:t>
            </a:r>
          </a:p>
          <a:p>
            <a:pPr marL="742950" indent="-742950" eaLnBrk="1" fontAlgn="auto" hangingPunct="1">
              <a:spcAft>
                <a:spcPts val="0"/>
              </a:spcAft>
              <a:buAutoNum type="arabicPeriod"/>
              <a:defRPr/>
            </a:pPr>
            <a:endParaRPr lang="ru-RU" sz="4000" b="1" dirty="0" smtClean="0">
              <a:solidFill>
                <a:srgbClr val="660066"/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None/>
              <a:defRPr/>
            </a:pPr>
            <a:endParaRPr lang="ru-RU" sz="4000" dirty="0" smtClean="0">
              <a:solidFill>
                <a:srgbClr val="660066"/>
              </a:solidFill>
            </a:endParaRPr>
          </a:p>
          <a:p>
            <a:pPr marL="265176" indent="-265176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2493" y="0"/>
            <a:ext cx="8171507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None/>
              <a:defRPr/>
            </a:pPr>
            <a:r>
              <a:rPr lang="ru-RU" sz="4000" dirty="0" smtClean="0">
                <a:solidFill>
                  <a:srgbClr val="660066"/>
                </a:solidFill>
              </a:rPr>
              <a:t>		</a:t>
            </a:r>
            <a:r>
              <a:rPr lang="ru-RU" sz="4400" b="1" dirty="0" err="1" smtClean="0">
                <a:solidFill>
                  <a:srgbClr val="660066"/>
                </a:solidFill>
              </a:rPr>
              <a:t>Критичне</a:t>
            </a:r>
            <a:r>
              <a:rPr lang="ru-RU" sz="4400" b="1" dirty="0" smtClean="0">
                <a:solidFill>
                  <a:srgbClr val="660066"/>
                </a:solidFill>
              </a:rPr>
              <a:t> </a:t>
            </a:r>
            <a:r>
              <a:rPr lang="ru-RU" sz="4400" b="1" dirty="0" err="1" smtClean="0">
                <a:solidFill>
                  <a:srgbClr val="660066"/>
                </a:solidFill>
              </a:rPr>
              <a:t>мислення</a:t>
            </a:r>
            <a:r>
              <a:rPr lang="ru-RU" sz="4400" b="1" dirty="0" smtClean="0">
                <a:solidFill>
                  <a:srgbClr val="660066"/>
                </a:solidFill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None/>
              <a:defRPr/>
            </a:pPr>
            <a:endParaRPr lang="ru-RU" sz="1400" b="1" dirty="0" smtClean="0">
              <a:solidFill>
                <a:srgbClr val="660066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dirty="0" smtClean="0">
                <a:solidFill>
                  <a:srgbClr val="660066"/>
                </a:solidFill>
              </a:rPr>
              <a:t>	Набір розумових стратегій, опанування яким передбачає використання учнями мисленнєвих операцій, що застосовуються для </a:t>
            </a:r>
            <a:r>
              <a:rPr lang="ru-RU" sz="4000" dirty="0" err="1" smtClean="0">
                <a:solidFill>
                  <a:srgbClr val="660066"/>
                </a:solidFill>
              </a:rPr>
              <a:t>формулювання</a:t>
            </a:r>
            <a:r>
              <a:rPr lang="ru-RU" sz="4000" dirty="0" smtClean="0">
                <a:solidFill>
                  <a:srgbClr val="660066"/>
                </a:solidFill>
              </a:rPr>
              <a:t> об</a:t>
            </a:r>
            <a:r>
              <a:rPr lang="uk-UA" sz="4000" dirty="0">
                <a:solidFill>
                  <a:srgbClr val="823A04"/>
                </a:solidFill>
              </a:rPr>
              <a:t>ґ</a:t>
            </a:r>
            <a:r>
              <a:rPr lang="ru-RU" sz="4000" dirty="0" err="1" smtClean="0">
                <a:solidFill>
                  <a:srgbClr val="660066"/>
                </a:solidFill>
              </a:rPr>
              <a:t>рунтованих</a:t>
            </a:r>
            <a:r>
              <a:rPr lang="ru-RU" sz="4000" dirty="0" smtClean="0">
                <a:solidFill>
                  <a:srgbClr val="660066"/>
                </a:solidFill>
              </a:rPr>
              <a:t> </a:t>
            </a:r>
            <a:r>
              <a:rPr lang="ru-RU" sz="4000" dirty="0" err="1" smtClean="0">
                <a:solidFill>
                  <a:srgbClr val="660066"/>
                </a:solidFill>
              </a:rPr>
              <a:t>висновків</a:t>
            </a:r>
            <a:r>
              <a:rPr lang="ru-RU" sz="4000" dirty="0" smtClean="0">
                <a:solidFill>
                  <a:srgbClr val="660066"/>
                </a:solidFill>
              </a:rPr>
              <a:t>, </a:t>
            </a:r>
            <a:r>
              <a:rPr lang="ru-RU" sz="4000" dirty="0" err="1" smtClean="0">
                <a:solidFill>
                  <a:srgbClr val="660066"/>
                </a:solidFill>
              </a:rPr>
              <a:t>оцінювання</a:t>
            </a:r>
            <a:r>
              <a:rPr lang="ru-RU" sz="4000" dirty="0" smtClean="0">
                <a:solidFill>
                  <a:srgbClr val="660066"/>
                </a:solidFill>
              </a:rPr>
              <a:t> і </a:t>
            </a:r>
            <a:r>
              <a:rPr lang="ru-RU" sz="4000" dirty="0" err="1" smtClean="0">
                <a:solidFill>
                  <a:srgbClr val="660066"/>
                </a:solidFill>
              </a:rPr>
              <a:t>прийняття</a:t>
            </a:r>
            <a:r>
              <a:rPr lang="ru-RU" sz="4000" dirty="0" smtClean="0">
                <a:solidFill>
                  <a:srgbClr val="660066"/>
                </a:solidFill>
              </a:rPr>
              <a:t> </a:t>
            </a:r>
            <a:r>
              <a:rPr lang="ru-RU" sz="4000" dirty="0" err="1" smtClean="0">
                <a:solidFill>
                  <a:srgbClr val="660066"/>
                </a:solidFill>
              </a:rPr>
              <a:t>рішень</a:t>
            </a:r>
            <a:r>
              <a:rPr lang="ru-RU" sz="4000" dirty="0" smtClean="0">
                <a:solidFill>
                  <a:srgbClr val="660066"/>
                </a:solidFill>
              </a:rPr>
              <a:t>.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2" y="0"/>
            <a:ext cx="8072437" cy="68580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err="1">
                <a:solidFill>
                  <a:srgbClr val="660066"/>
                </a:solidFill>
              </a:rPr>
              <a:t>Критичне</a:t>
            </a:r>
            <a:r>
              <a:rPr lang="ru-RU" sz="4000" b="1" dirty="0">
                <a:solidFill>
                  <a:srgbClr val="660066"/>
                </a:solidFill>
              </a:rPr>
              <a:t> </a:t>
            </a:r>
            <a:r>
              <a:rPr lang="ru-RU" sz="4000" b="1" dirty="0" err="1">
                <a:solidFill>
                  <a:srgbClr val="660066"/>
                </a:solidFill>
              </a:rPr>
              <a:t>мислення</a:t>
            </a:r>
            <a:r>
              <a:rPr lang="ru-RU" sz="4000" b="1" dirty="0">
                <a:solidFill>
                  <a:srgbClr val="660066"/>
                </a:solidFill>
              </a:rPr>
              <a:t> </a:t>
            </a:r>
            <a:endParaRPr lang="ru-RU" sz="4000" b="1" dirty="0" smtClean="0">
              <a:solidFill>
                <a:srgbClr val="660066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3600" dirty="0" smtClean="0"/>
              <a:t>Є таким типом мислення, що характеризується здатністю людини:</a:t>
            </a:r>
            <a:endParaRPr lang="ru-RU" sz="4000" dirty="0" smtClean="0"/>
          </a:p>
          <a:p>
            <a:pPr>
              <a:buBlip>
                <a:blip r:embed="rId4"/>
              </a:buBlip>
            </a:pPr>
            <a:r>
              <a:rPr lang="uk-UA" sz="3600" dirty="0" smtClean="0"/>
              <a:t>аналізувати, порівнювати, синтезувати, оцінювати інформацію;</a:t>
            </a:r>
          </a:p>
          <a:p>
            <a:pPr>
              <a:buBlip>
                <a:blip r:embed="rId4"/>
              </a:buBlip>
            </a:pPr>
            <a:r>
              <a:rPr lang="uk-UA" sz="3600" dirty="0" smtClean="0"/>
              <a:t>бачити проблеми, ставити запитання;</a:t>
            </a:r>
          </a:p>
          <a:p>
            <a:pPr>
              <a:buBlip>
                <a:blip r:embed="rId4"/>
              </a:buBlip>
            </a:pPr>
            <a:r>
              <a:rPr lang="uk-UA" sz="3600" dirty="0" smtClean="0"/>
              <a:t>робити свідомий вибір, приймати рішення й обґрунтовувати його.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"/>
            <a:ext cx="8100392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err="1" smtClean="0">
                <a:solidFill>
                  <a:srgbClr val="660066"/>
                </a:solidFill>
              </a:rPr>
              <a:t>Зміст</a:t>
            </a:r>
            <a:r>
              <a:rPr lang="ru-RU" sz="4000" b="1" dirty="0" smtClean="0">
                <a:solidFill>
                  <a:srgbClr val="660066"/>
                </a:solidFill>
              </a:rPr>
              <a:t> </a:t>
            </a:r>
            <a:r>
              <a:rPr lang="ru-RU" sz="4000" b="1" dirty="0" err="1" smtClean="0">
                <a:solidFill>
                  <a:srgbClr val="660066"/>
                </a:solidFill>
              </a:rPr>
              <a:t>освітньої</a:t>
            </a:r>
            <a:r>
              <a:rPr lang="ru-RU" sz="4000" b="1" dirty="0" smtClean="0">
                <a:solidFill>
                  <a:srgbClr val="660066"/>
                </a:solidFill>
              </a:rPr>
              <a:t> </a:t>
            </a:r>
            <a:r>
              <a:rPr lang="ru-RU" sz="4000" b="1" dirty="0" err="1" smtClean="0">
                <a:solidFill>
                  <a:srgbClr val="660066"/>
                </a:solidFill>
              </a:rPr>
              <a:t>програми</a:t>
            </a:r>
            <a:endParaRPr lang="ru-RU" sz="4000" b="1" dirty="0" smtClean="0">
              <a:solidFill>
                <a:srgbClr val="660066"/>
              </a:solidFill>
            </a:endParaRPr>
          </a:p>
          <a:p>
            <a:pPr algn="ctr">
              <a:buNone/>
            </a:pPr>
            <a:endParaRPr lang="ru-RU" sz="1000" b="1" dirty="0" smtClean="0">
              <a:solidFill>
                <a:srgbClr val="660066"/>
              </a:solidFill>
            </a:endParaRPr>
          </a:p>
          <a:p>
            <a:pPr marL="82550" indent="0">
              <a:buNone/>
            </a:pPr>
            <a:r>
              <a:rPr lang="uk-UA" b="1" dirty="0" smtClean="0"/>
              <a:t>Розвиток змістової лінії в кожній освітній галузі та наскрізних умінь:</a:t>
            </a:r>
          </a:p>
          <a:p>
            <a:pPr>
              <a:buBlip>
                <a:blip r:embed="rId3"/>
              </a:buBlip>
            </a:pPr>
            <a:r>
              <a:rPr lang="uk-UA" dirty="0" smtClean="0"/>
              <a:t>читання з розумінням;</a:t>
            </a:r>
          </a:p>
          <a:p>
            <a:pPr>
              <a:buBlip>
                <a:blip r:embed="rId3"/>
              </a:buBlip>
            </a:pPr>
            <a:r>
              <a:rPr lang="uk-UA" dirty="0" smtClean="0"/>
              <a:t>уміння висловлювати власну думку;</a:t>
            </a:r>
          </a:p>
          <a:p>
            <a:pPr>
              <a:buBlip>
                <a:blip r:embed="rId3"/>
              </a:buBlip>
            </a:pPr>
            <a:r>
              <a:rPr lang="uk-UA" dirty="0" smtClean="0"/>
              <a:t>критичне мислення;</a:t>
            </a:r>
          </a:p>
          <a:p>
            <a:pPr>
              <a:buBlip>
                <a:blip r:embed="rId3"/>
              </a:buBlip>
            </a:pPr>
            <a:r>
              <a:rPr lang="uk-UA" dirty="0" smtClean="0"/>
              <a:t>здатність логічно обґрунтовувати позицію;</a:t>
            </a:r>
          </a:p>
          <a:p>
            <a:pPr>
              <a:buBlip>
                <a:blip r:embed="rId3"/>
              </a:buBlip>
            </a:pPr>
            <a:r>
              <a:rPr lang="uk-UA" dirty="0" smtClean="0"/>
              <a:t>приймати рішення;</a:t>
            </a:r>
          </a:p>
          <a:p>
            <a:pPr>
              <a:buBlip>
                <a:blip r:embed="rId3"/>
              </a:buBlip>
            </a:pPr>
            <a:r>
              <a:rPr lang="uk-UA" dirty="0" smtClean="0"/>
              <a:t>розв’язувати проблеми;</a:t>
            </a:r>
          </a:p>
          <a:p>
            <a:pPr>
              <a:buBlip>
                <a:blip r:embed="rId3"/>
              </a:buBlip>
            </a:pPr>
            <a:r>
              <a:rPr lang="uk-UA" dirty="0" smtClean="0"/>
              <a:t>творчість та ініціативність, вміння працювати в команді.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7999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uk-UA" sz="4000" b="1" dirty="0" smtClean="0">
                <a:solidFill>
                  <a:srgbClr val="660066"/>
                </a:solidFill>
              </a:rPr>
              <a:t>Впровадження методів (стратегій) критичного мислення</a:t>
            </a:r>
            <a:endParaRPr lang="ru-RU" sz="4000" b="1" dirty="0" smtClean="0">
              <a:solidFill>
                <a:srgbClr val="660066"/>
              </a:solidFill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в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критично </a:t>
            </a:r>
            <a:r>
              <a:rPr lang="ru-RU" dirty="0" err="1" smtClean="0"/>
              <a:t>мислячої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:</a:t>
            </a:r>
          </a:p>
          <a:p>
            <a:pPr>
              <a:buClr>
                <a:schemeClr val="accent3">
                  <a:lumMod val="75000"/>
                </a:schemeClr>
              </a:buClr>
              <a:buFontTx/>
              <a:buChar char="-"/>
            </a:pPr>
            <a:r>
              <a:rPr lang="ru-RU" dirty="0" err="1" smtClean="0"/>
              <a:t>чітке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мети;</a:t>
            </a:r>
          </a:p>
          <a:p>
            <a:pPr>
              <a:buClr>
                <a:schemeClr val="accent3">
                  <a:lumMod val="75000"/>
                </a:schemeClr>
              </a:buClr>
              <a:buFontTx/>
              <a:buChar char="-"/>
            </a:pP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ставити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;</a:t>
            </a:r>
          </a:p>
          <a:p>
            <a:pPr>
              <a:buClr>
                <a:schemeClr val="accent3">
                  <a:lumMod val="75000"/>
                </a:schemeClr>
              </a:buClr>
              <a:buFontTx/>
              <a:buChar char="-"/>
            </a:pP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формулювати</a:t>
            </a:r>
            <a:r>
              <a:rPr lang="ru-RU" dirty="0" smtClean="0"/>
              <a:t> і </a:t>
            </a:r>
            <a:r>
              <a:rPr lang="ru-RU" dirty="0" err="1" smtClean="0"/>
              <a:t>висловлювати</a:t>
            </a:r>
            <a:r>
              <a:rPr lang="ru-RU" dirty="0" smtClean="0"/>
              <a:t> думку </a:t>
            </a:r>
            <a:r>
              <a:rPr lang="ru-RU" dirty="0" err="1" smtClean="0"/>
              <a:t>самостійно</a:t>
            </a:r>
            <a:r>
              <a:rPr lang="ru-RU" dirty="0" smtClean="0"/>
              <a:t>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думок </a:t>
            </a:r>
            <a:r>
              <a:rPr lang="ru-RU" dirty="0" err="1" smtClean="0"/>
              <a:t>інших</a:t>
            </a:r>
            <a:r>
              <a:rPr lang="ru-RU" dirty="0" smtClean="0"/>
              <a:t>;</a:t>
            </a:r>
          </a:p>
          <a:p>
            <a:pPr>
              <a:buClr>
                <a:schemeClr val="accent3">
                  <a:lumMod val="75000"/>
                </a:schemeClr>
              </a:buClr>
              <a:buFontTx/>
              <a:buChar char="-"/>
            </a:pP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 smtClean="0"/>
              <a:t>міркувати</a:t>
            </a:r>
            <a:r>
              <a:rPr lang="ru-RU" dirty="0" smtClean="0"/>
              <a:t> </a:t>
            </a:r>
            <a:r>
              <a:rPr lang="ru-RU" dirty="0" err="1" smtClean="0"/>
              <a:t>логічно</a:t>
            </a:r>
            <a:r>
              <a:rPr lang="ru-RU" dirty="0" smtClean="0"/>
              <a:t>, </a:t>
            </a:r>
            <a:r>
              <a:rPr lang="ru-RU" dirty="0" err="1" smtClean="0"/>
              <a:t>аргументовано</a:t>
            </a:r>
            <a:r>
              <a:rPr lang="ru-RU" dirty="0" smtClean="0"/>
              <a:t> і </a:t>
            </a:r>
            <a:r>
              <a:rPr lang="ru-RU" dirty="0" err="1" smtClean="0"/>
              <a:t>неупереджено</a:t>
            </a:r>
            <a:r>
              <a:rPr lang="ru-RU" dirty="0" smtClean="0"/>
              <a:t>.</a:t>
            </a:r>
          </a:p>
          <a:p>
            <a:pPr marL="265113" indent="-265113"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1043608" y="1"/>
            <a:ext cx="8100392" cy="6858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uk-UA" sz="4000" b="1" dirty="0" smtClean="0">
                <a:solidFill>
                  <a:srgbClr val="660066"/>
                </a:solidFill>
              </a:rPr>
              <a:t>Умови розвитку </a:t>
            </a:r>
            <a:r>
              <a:rPr lang="uk-UA" sz="4000" b="1" dirty="0">
                <a:solidFill>
                  <a:srgbClr val="660066"/>
                </a:solidFill>
              </a:rPr>
              <a:t>критичного мислення</a:t>
            </a:r>
            <a:endParaRPr lang="ru-RU" sz="4000" b="1" dirty="0">
              <a:solidFill>
                <a:srgbClr val="660066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uk-UA" sz="3000" dirty="0" smtClean="0"/>
              <a:t>використання у навчанні різні прийоми і методи за принципами критичного мислення;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uk-UA" sz="3000" dirty="0" smtClean="0"/>
              <a:t>робота в парах, групах;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uk-UA" sz="3000" dirty="0" smtClean="0"/>
              <a:t>толерантність до інших думок;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uk-UA" sz="3000" dirty="0" smtClean="0"/>
              <a:t>вміння вислуховувати інших учасників групи;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uk-UA" sz="3000" dirty="0" smtClean="0"/>
              <a:t>процес самостійного дослідження;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uk-UA" sz="3000" dirty="0" smtClean="0"/>
              <a:t>обговорення думок: поєднання індивідуальної роботи учнів з інтерактивною взаємодією;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uk-UA" sz="3000" dirty="0" smtClean="0"/>
              <a:t>запитувати частіше, ніж розповідати вчителю;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uk-UA" sz="3000" dirty="0" smtClean="0"/>
              <a:t>право учнів робити помилки.</a:t>
            </a:r>
          </a:p>
          <a:p>
            <a:endParaRPr lang="ru-RU" dirty="0" smtClean="0"/>
          </a:p>
          <a:p>
            <a:pPr marL="265113" indent="-265113"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1043608" y="1"/>
            <a:ext cx="8100392" cy="6858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uk-UA" sz="3900" b="1" dirty="0">
                <a:solidFill>
                  <a:srgbClr val="660066"/>
                </a:solidFill>
              </a:rPr>
              <a:t>Поєднання методів критичного </a:t>
            </a:r>
            <a:r>
              <a:rPr lang="uk-UA" sz="3900" b="1" dirty="0" smtClean="0">
                <a:solidFill>
                  <a:srgbClr val="660066"/>
                </a:solidFill>
              </a:rPr>
              <a:t>мислення з деякими методами інтерактивного навчання</a:t>
            </a:r>
            <a:endParaRPr lang="ru-RU" sz="3900" b="1" dirty="0">
              <a:solidFill>
                <a:srgbClr val="660066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823A04"/>
                </a:solidFill>
              </a:rPr>
              <a:t>дерево </a:t>
            </a:r>
            <a:r>
              <a:rPr lang="ru-RU" sz="3100" dirty="0" err="1" smtClean="0">
                <a:solidFill>
                  <a:srgbClr val="823A04"/>
                </a:solidFill>
              </a:rPr>
              <a:t>передбачень</a:t>
            </a:r>
            <a:r>
              <a:rPr lang="ru-RU" sz="3100" dirty="0" smtClean="0">
                <a:solidFill>
                  <a:srgbClr val="823A04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100" dirty="0" err="1" smtClean="0">
                <a:solidFill>
                  <a:srgbClr val="823A04"/>
                </a:solidFill>
              </a:rPr>
              <a:t>мозковий</a:t>
            </a:r>
            <a:r>
              <a:rPr lang="ru-RU" sz="3100" dirty="0" smtClean="0">
                <a:solidFill>
                  <a:srgbClr val="823A04"/>
                </a:solidFill>
              </a:rPr>
              <a:t> штурм;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100" dirty="0" err="1" smtClean="0">
                <a:solidFill>
                  <a:srgbClr val="823A04"/>
                </a:solidFill>
              </a:rPr>
              <a:t>незакінчені</a:t>
            </a:r>
            <a:r>
              <a:rPr lang="ru-RU" sz="3100" dirty="0" smtClean="0">
                <a:solidFill>
                  <a:srgbClr val="823A04"/>
                </a:solidFill>
              </a:rPr>
              <a:t> </a:t>
            </a:r>
            <a:r>
              <a:rPr lang="ru-RU" sz="3100" dirty="0" err="1" smtClean="0">
                <a:solidFill>
                  <a:srgbClr val="823A04"/>
                </a:solidFill>
              </a:rPr>
              <a:t>речення</a:t>
            </a:r>
            <a:r>
              <a:rPr lang="ru-RU" sz="3100" dirty="0" smtClean="0">
                <a:solidFill>
                  <a:srgbClr val="823A04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823A04"/>
                </a:solidFill>
              </a:rPr>
              <a:t>робота в парах, </a:t>
            </a:r>
            <a:r>
              <a:rPr lang="ru-RU" sz="3100" dirty="0" err="1" smtClean="0">
                <a:solidFill>
                  <a:srgbClr val="823A04"/>
                </a:solidFill>
              </a:rPr>
              <a:t>групах</a:t>
            </a:r>
            <a:r>
              <a:rPr lang="ru-RU" sz="3100" dirty="0" smtClean="0">
                <a:solidFill>
                  <a:srgbClr val="823A04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823A04"/>
                </a:solidFill>
              </a:rPr>
              <a:t>ромашка </a:t>
            </a:r>
            <a:r>
              <a:rPr lang="ru-RU" sz="3100" dirty="0" err="1" smtClean="0">
                <a:solidFill>
                  <a:srgbClr val="823A04"/>
                </a:solidFill>
              </a:rPr>
              <a:t>Блума</a:t>
            </a:r>
            <a:r>
              <a:rPr lang="ru-RU" sz="3100" dirty="0" smtClean="0">
                <a:solidFill>
                  <a:srgbClr val="823A04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100" dirty="0" err="1" smtClean="0">
                <a:solidFill>
                  <a:srgbClr val="823A04"/>
                </a:solidFill>
              </a:rPr>
              <a:t>кошик</a:t>
            </a:r>
            <a:r>
              <a:rPr lang="ru-RU" sz="3100" dirty="0" smtClean="0">
                <a:solidFill>
                  <a:srgbClr val="823A04"/>
                </a:solidFill>
              </a:rPr>
              <a:t> </a:t>
            </a:r>
            <a:r>
              <a:rPr lang="ru-RU" sz="3100" dirty="0" err="1" smtClean="0">
                <a:solidFill>
                  <a:srgbClr val="823A04"/>
                </a:solidFill>
              </a:rPr>
              <a:t>ідей</a:t>
            </a:r>
            <a:r>
              <a:rPr lang="ru-RU" sz="3100" dirty="0" smtClean="0">
                <a:solidFill>
                  <a:srgbClr val="823A04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100" dirty="0" err="1" smtClean="0">
                <a:solidFill>
                  <a:srgbClr val="823A04"/>
                </a:solidFill>
              </a:rPr>
              <a:t>читання</a:t>
            </a:r>
            <a:r>
              <a:rPr lang="ru-RU" sz="3100" dirty="0" smtClean="0">
                <a:solidFill>
                  <a:srgbClr val="823A04"/>
                </a:solidFill>
              </a:rPr>
              <a:t> з </a:t>
            </a:r>
            <a:r>
              <a:rPr lang="ru-RU" sz="3100" dirty="0" err="1" smtClean="0">
                <a:solidFill>
                  <a:srgbClr val="823A04"/>
                </a:solidFill>
              </a:rPr>
              <a:t>маркуванням</a:t>
            </a:r>
            <a:r>
              <a:rPr lang="ru-RU" sz="3100" dirty="0" smtClean="0">
                <a:solidFill>
                  <a:srgbClr val="823A04"/>
                </a:solidFill>
              </a:rPr>
              <a:t> тексту;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100" dirty="0" err="1" smtClean="0">
                <a:solidFill>
                  <a:srgbClr val="823A04"/>
                </a:solidFill>
              </a:rPr>
              <a:t>Фішбоун</a:t>
            </a:r>
            <a:r>
              <a:rPr lang="ru-RU" sz="3100" dirty="0" smtClean="0">
                <a:solidFill>
                  <a:srgbClr val="823A04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100" dirty="0" err="1" smtClean="0">
                <a:solidFill>
                  <a:srgbClr val="823A04"/>
                </a:solidFill>
              </a:rPr>
              <a:t>сенквейн</a:t>
            </a:r>
            <a:r>
              <a:rPr lang="ru-RU" sz="3100" dirty="0" smtClean="0">
                <a:solidFill>
                  <a:srgbClr val="823A04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100" dirty="0" err="1" smtClean="0">
                <a:solidFill>
                  <a:srgbClr val="823A04"/>
                </a:solidFill>
              </a:rPr>
              <a:t>лепбук</a:t>
            </a:r>
            <a:r>
              <a:rPr lang="ru-RU" sz="3100" dirty="0" smtClean="0">
                <a:solidFill>
                  <a:srgbClr val="823A04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100" dirty="0" err="1" smtClean="0">
                <a:solidFill>
                  <a:srgbClr val="823A04"/>
                </a:solidFill>
              </a:rPr>
              <a:t>шість</a:t>
            </a:r>
            <a:r>
              <a:rPr lang="ru-RU" sz="3100" dirty="0" smtClean="0">
                <a:solidFill>
                  <a:srgbClr val="823A04"/>
                </a:solidFill>
              </a:rPr>
              <a:t> </a:t>
            </a:r>
            <a:r>
              <a:rPr lang="ru-RU" sz="3100" dirty="0" err="1" smtClean="0">
                <a:solidFill>
                  <a:srgbClr val="823A04"/>
                </a:solidFill>
              </a:rPr>
              <a:t>капелюхів</a:t>
            </a:r>
            <a:r>
              <a:rPr lang="ru-RU" sz="3100" dirty="0" smtClean="0">
                <a:solidFill>
                  <a:srgbClr val="823A04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100" dirty="0" err="1" smtClean="0">
                <a:solidFill>
                  <a:srgbClr val="823A04"/>
                </a:solidFill>
              </a:rPr>
              <a:t>розійдіться</a:t>
            </a:r>
            <a:r>
              <a:rPr lang="ru-RU" sz="3100" dirty="0" smtClean="0">
                <a:solidFill>
                  <a:srgbClr val="823A04"/>
                </a:solidFill>
              </a:rPr>
              <a:t> – </a:t>
            </a:r>
            <a:r>
              <a:rPr lang="ru-RU" sz="3100" dirty="0" err="1" smtClean="0">
                <a:solidFill>
                  <a:srgbClr val="823A04"/>
                </a:solidFill>
              </a:rPr>
              <a:t>обговоріть</a:t>
            </a:r>
            <a:r>
              <a:rPr lang="ru-RU" sz="3100" dirty="0" smtClean="0">
                <a:solidFill>
                  <a:srgbClr val="823A04"/>
                </a:solidFill>
              </a:rPr>
              <a:t>.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ru-RU" dirty="0" smtClean="0">
              <a:solidFill>
                <a:srgbClr val="823A04"/>
              </a:solidFill>
            </a:endParaRPr>
          </a:p>
          <a:p>
            <a:pPr marL="265113" indent="-265113"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1043608" y="1"/>
            <a:ext cx="8100392" cy="6858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ctr">
              <a:lnSpc>
                <a:spcPct val="85000"/>
              </a:lnSpc>
              <a:buNone/>
            </a:pPr>
            <a:r>
              <a:rPr lang="uk-UA" sz="4000" b="1" dirty="0" smtClean="0">
                <a:solidFill>
                  <a:srgbClr val="660066"/>
                </a:solidFill>
              </a:rPr>
              <a:t>Предметна навичка </a:t>
            </a:r>
            <a:br>
              <a:rPr lang="uk-UA" sz="4000" b="1" dirty="0" smtClean="0">
                <a:solidFill>
                  <a:srgbClr val="660066"/>
                </a:solidFill>
              </a:rPr>
            </a:br>
            <a:r>
              <a:rPr lang="uk-UA" sz="4000" b="1" dirty="0" smtClean="0">
                <a:solidFill>
                  <a:srgbClr val="660066"/>
                </a:solidFill>
              </a:rPr>
              <a:t>розв'язання задачі</a:t>
            </a:r>
            <a:endParaRPr lang="ru-RU" sz="4000" b="1" dirty="0" smtClean="0">
              <a:solidFill>
                <a:srgbClr val="660066"/>
              </a:solidFill>
            </a:endParaRPr>
          </a:p>
          <a:p>
            <a:pPr marL="82550" indent="0">
              <a:lnSpc>
                <a:spcPct val="85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uk-UA" sz="3000" dirty="0" smtClean="0"/>
              <a:t> </a:t>
            </a:r>
            <a:r>
              <a:rPr lang="uk-UA" sz="3000" b="1" dirty="0" smtClean="0"/>
              <a:t>Якісна робота над </a:t>
            </a:r>
            <a:r>
              <a:rPr lang="uk-UA" sz="3000" b="1" dirty="0" smtClean="0"/>
              <a:t>умовою</a:t>
            </a:r>
            <a:r>
              <a:rPr lang="uk-UA" sz="3000" b="1" dirty="0"/>
              <a:t>:</a:t>
            </a:r>
            <a:r>
              <a:rPr lang="uk-UA" sz="3000" b="1" dirty="0" smtClean="0"/>
              <a:t> </a:t>
            </a:r>
          </a:p>
          <a:p>
            <a:pPr>
              <a:lnSpc>
                <a:spcPct val="85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3000" dirty="0" smtClean="0"/>
              <a:t> змістовне скорочення тексту задачі: визначення опорних слів;</a:t>
            </a:r>
          </a:p>
          <a:p>
            <a:pPr>
              <a:lnSpc>
                <a:spcPct val="85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3000" dirty="0" smtClean="0"/>
              <a:t> робота </a:t>
            </a:r>
            <a:r>
              <a:rPr lang="uk-UA" sz="3000" dirty="0"/>
              <a:t>зі </a:t>
            </a:r>
            <a:r>
              <a:rPr lang="uk-UA" sz="3000" dirty="0" smtClean="0"/>
              <a:t>схемою, коротким записом, малюнком, таблицею </a:t>
            </a:r>
            <a:r>
              <a:rPr lang="uk-UA" sz="3000" dirty="0"/>
              <a:t>до </a:t>
            </a:r>
            <a:r>
              <a:rPr lang="uk-UA" sz="3000" dirty="0" smtClean="0"/>
              <a:t>задачі</a:t>
            </a:r>
            <a:r>
              <a:rPr lang="uk-UA" sz="3000" dirty="0"/>
              <a:t>;</a:t>
            </a:r>
          </a:p>
          <a:p>
            <a:pPr>
              <a:lnSpc>
                <a:spcPct val="85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3000" dirty="0" smtClean="0"/>
              <a:t> відновлення умови задачі за опорними словами</a:t>
            </a:r>
            <a:r>
              <a:rPr lang="uk-UA" sz="3000" dirty="0"/>
              <a:t>;</a:t>
            </a:r>
          </a:p>
          <a:p>
            <a:pPr>
              <a:lnSpc>
                <a:spcPct val="85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3000" dirty="0" smtClean="0"/>
              <a:t> формулювання </a:t>
            </a:r>
            <a:r>
              <a:rPr lang="uk-UA" sz="3000" dirty="0"/>
              <a:t>додаткових запитань до </a:t>
            </a:r>
            <a:r>
              <a:rPr lang="uk-UA" sz="3000" dirty="0" smtClean="0"/>
              <a:t>умови</a:t>
            </a:r>
            <a:r>
              <a:rPr lang="uk-UA" sz="3000" dirty="0"/>
              <a:t>;</a:t>
            </a:r>
          </a:p>
          <a:p>
            <a:pPr>
              <a:lnSpc>
                <a:spcPct val="85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3000" dirty="0" smtClean="0"/>
              <a:t> визначення </a:t>
            </a:r>
            <a:r>
              <a:rPr lang="uk-UA" sz="3000" dirty="0"/>
              <a:t>типу </a:t>
            </a:r>
            <a:r>
              <a:rPr lang="uk-UA" sz="3000" dirty="0" smtClean="0"/>
              <a:t>задачі</a:t>
            </a:r>
            <a:r>
              <a:rPr lang="uk-UA" sz="3000" dirty="0"/>
              <a:t>;</a:t>
            </a:r>
          </a:p>
          <a:p>
            <a:pPr>
              <a:lnSpc>
                <a:spcPct val="85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3000" dirty="0" smtClean="0"/>
              <a:t> створення </a:t>
            </a:r>
            <a:r>
              <a:rPr lang="uk-UA" sz="3000" dirty="0"/>
              <a:t>алгоритму розв'язання;</a:t>
            </a:r>
          </a:p>
          <a:p>
            <a:pPr>
              <a:lnSpc>
                <a:spcPct val="85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3000" dirty="0" smtClean="0"/>
              <a:t> робота в парах, групах, відповідь на запитання.</a:t>
            </a:r>
            <a:r>
              <a:rPr lang="uk-UA" sz="3000" dirty="0" smtClean="0"/>
              <a:t> </a:t>
            </a:r>
          </a:p>
          <a:p>
            <a:pPr marL="265113" indent="-265113" eaLnBrk="1" hangingPunct="1">
              <a:buNone/>
            </a:pPr>
            <a:endParaRPr lang="ru-RU" dirty="0"/>
          </a:p>
          <a:p>
            <a:pPr marL="265113" indent="-265113"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1729</TotalTime>
  <Words>287</Words>
  <Application>Microsoft Office PowerPoint</Application>
  <PresentationFormat>Экран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КРИТИЧНЕ МИСЛЕННЯ ЯК УМОВА РОЗВИТКУ ЗМІСТОВОЇ ЛІНІЇ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Науково-методичний супровід спроектованих дій щодо створення кращого педагогічного досвіду</dc:title>
  <dc:creator>Geo</dc:creator>
  <cp:lastModifiedBy>Georg</cp:lastModifiedBy>
  <cp:revision>236</cp:revision>
  <cp:lastPrinted>2022-01-17T18:32:50Z</cp:lastPrinted>
  <dcterms:modified xsi:type="dcterms:W3CDTF">2022-01-17T18:34:48Z</dcterms:modified>
</cp:coreProperties>
</file>